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1" r:id="rId2"/>
    <p:sldId id="331" r:id="rId3"/>
    <p:sldId id="334" r:id="rId4"/>
    <p:sldId id="337" r:id="rId5"/>
    <p:sldId id="338" r:id="rId6"/>
    <p:sldId id="339" r:id="rId7"/>
    <p:sldId id="332" r:id="rId8"/>
  </p:sldIdLst>
  <p:sldSz cx="9906000" cy="6858000" type="A4"/>
  <p:notesSz cx="67437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rgbClr val="FFFF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rgbClr val="FFFF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rgbClr val="FFFF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rgbClr val="FFFF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rgbClr val="FFFF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FF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FF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FF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FF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66CC"/>
    <a:srgbClr val="FF66FF"/>
    <a:srgbClr val="FFFF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8" autoAdjust="0"/>
    <p:restoredTop sz="98662" autoAdjust="0"/>
  </p:normalViewPr>
  <p:slideViewPr>
    <p:cSldViewPr>
      <p:cViewPr>
        <p:scale>
          <a:sx n="75" d="100"/>
          <a:sy n="75" d="100"/>
        </p:scale>
        <p:origin x="-845" y="-6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>
            <a:lvl1pPr algn="l" defTabSz="893763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b" anchorCtr="0" compatLnSpc="1">
            <a:prstTxWarp prst="textNoShape">
              <a:avLst/>
            </a:prstTxWarp>
          </a:bodyPr>
          <a:lstStyle>
            <a:lvl1pPr algn="l" defTabSz="893763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BFBBD7-8789-4769-A2F1-4766794E8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8915400" y="6400800"/>
            <a:ext cx="706438" cy="225425"/>
            <a:chOff x="4861" y="4030"/>
            <a:chExt cx="410" cy="1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880" y="4036"/>
              <a:ext cx="135" cy="133"/>
            </a:xfrm>
            <a:custGeom>
              <a:avLst/>
              <a:gdLst/>
              <a:ahLst/>
              <a:cxnLst>
                <a:cxn ang="0">
                  <a:pos x="433" y="535"/>
                </a:cxn>
                <a:cxn ang="0">
                  <a:pos x="329" y="535"/>
                </a:cxn>
                <a:cxn ang="0">
                  <a:pos x="181" y="175"/>
                </a:cxn>
                <a:cxn ang="0">
                  <a:pos x="103" y="535"/>
                </a:cxn>
                <a:cxn ang="0">
                  <a:pos x="0" y="535"/>
                </a:cxn>
                <a:cxn ang="0">
                  <a:pos x="115" y="0"/>
                </a:cxn>
                <a:cxn ang="0">
                  <a:pos x="216" y="0"/>
                </a:cxn>
                <a:cxn ang="0">
                  <a:pos x="365" y="359"/>
                </a:cxn>
                <a:cxn ang="0">
                  <a:pos x="440" y="0"/>
                </a:cxn>
                <a:cxn ang="0">
                  <a:pos x="545" y="0"/>
                </a:cxn>
                <a:cxn ang="0">
                  <a:pos x="433" y="535"/>
                </a:cxn>
              </a:cxnLst>
              <a:rect l="0" t="0" r="r" b="b"/>
              <a:pathLst>
                <a:path w="545" h="535">
                  <a:moveTo>
                    <a:pt x="433" y="535"/>
                  </a:moveTo>
                  <a:lnTo>
                    <a:pt x="329" y="535"/>
                  </a:lnTo>
                  <a:lnTo>
                    <a:pt x="181" y="175"/>
                  </a:lnTo>
                  <a:lnTo>
                    <a:pt x="103" y="535"/>
                  </a:lnTo>
                  <a:lnTo>
                    <a:pt x="0" y="535"/>
                  </a:lnTo>
                  <a:lnTo>
                    <a:pt x="115" y="0"/>
                  </a:lnTo>
                  <a:lnTo>
                    <a:pt x="216" y="0"/>
                  </a:lnTo>
                  <a:lnTo>
                    <a:pt x="365" y="359"/>
                  </a:lnTo>
                  <a:lnTo>
                    <a:pt x="440" y="0"/>
                  </a:lnTo>
                  <a:lnTo>
                    <a:pt x="545" y="0"/>
                  </a:lnTo>
                  <a:lnTo>
                    <a:pt x="433" y="5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5016" y="4036"/>
              <a:ext cx="54" cy="13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219" y="0"/>
                </a:cxn>
                <a:cxn ang="0">
                  <a:pos x="200" y="94"/>
                </a:cxn>
                <a:cxn ang="0">
                  <a:pos x="93" y="94"/>
                </a:cxn>
                <a:cxn ang="0">
                  <a:pos x="114" y="0"/>
                </a:cxn>
                <a:cxn ang="0">
                  <a:pos x="81" y="148"/>
                </a:cxn>
                <a:cxn ang="0">
                  <a:pos x="189" y="148"/>
                </a:cxn>
                <a:cxn ang="0">
                  <a:pos x="104" y="535"/>
                </a:cxn>
                <a:cxn ang="0">
                  <a:pos x="0" y="535"/>
                </a:cxn>
                <a:cxn ang="0">
                  <a:pos x="81" y="148"/>
                </a:cxn>
              </a:cxnLst>
              <a:rect l="0" t="0" r="r" b="b"/>
              <a:pathLst>
                <a:path w="219" h="535">
                  <a:moveTo>
                    <a:pt x="114" y="0"/>
                  </a:moveTo>
                  <a:lnTo>
                    <a:pt x="219" y="0"/>
                  </a:lnTo>
                  <a:lnTo>
                    <a:pt x="200" y="94"/>
                  </a:lnTo>
                  <a:lnTo>
                    <a:pt x="93" y="94"/>
                  </a:lnTo>
                  <a:lnTo>
                    <a:pt x="114" y="0"/>
                  </a:lnTo>
                  <a:close/>
                  <a:moveTo>
                    <a:pt x="81" y="148"/>
                  </a:moveTo>
                  <a:lnTo>
                    <a:pt x="189" y="148"/>
                  </a:lnTo>
                  <a:lnTo>
                    <a:pt x="104" y="535"/>
                  </a:lnTo>
                  <a:lnTo>
                    <a:pt x="0" y="535"/>
                  </a:lnTo>
                  <a:lnTo>
                    <a:pt x="81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073" y="4070"/>
              <a:ext cx="95" cy="102"/>
            </a:xfrm>
            <a:custGeom>
              <a:avLst/>
              <a:gdLst/>
              <a:ahLst/>
              <a:cxnLst>
                <a:cxn ang="0">
                  <a:pos x="348" y="283"/>
                </a:cxn>
                <a:cxn ang="0">
                  <a:pos x="323" y="327"/>
                </a:cxn>
                <a:cxn ang="0">
                  <a:pos x="290" y="360"/>
                </a:cxn>
                <a:cxn ang="0">
                  <a:pos x="252" y="385"/>
                </a:cxn>
                <a:cxn ang="0">
                  <a:pos x="209" y="401"/>
                </a:cxn>
                <a:cxn ang="0">
                  <a:pos x="161" y="405"/>
                </a:cxn>
                <a:cxn ang="0">
                  <a:pos x="110" y="399"/>
                </a:cxn>
                <a:cxn ang="0">
                  <a:pos x="67" y="381"/>
                </a:cxn>
                <a:cxn ang="0">
                  <a:pos x="33" y="351"/>
                </a:cxn>
                <a:cxn ang="0">
                  <a:pos x="10" y="310"/>
                </a:cxn>
                <a:cxn ang="0">
                  <a:pos x="1" y="258"/>
                </a:cxn>
                <a:cxn ang="0">
                  <a:pos x="1" y="208"/>
                </a:cxn>
                <a:cxn ang="0">
                  <a:pos x="10" y="163"/>
                </a:cxn>
                <a:cxn ang="0">
                  <a:pos x="25" y="121"/>
                </a:cxn>
                <a:cxn ang="0">
                  <a:pos x="49" y="82"/>
                </a:cxn>
                <a:cxn ang="0">
                  <a:pos x="81" y="49"/>
                </a:cxn>
                <a:cxn ang="0">
                  <a:pos x="120" y="25"/>
                </a:cxn>
                <a:cxn ang="0">
                  <a:pos x="162" y="8"/>
                </a:cxn>
                <a:cxn ang="0">
                  <a:pos x="209" y="0"/>
                </a:cxn>
                <a:cxn ang="0">
                  <a:pos x="258" y="2"/>
                </a:cxn>
                <a:cxn ang="0">
                  <a:pos x="300" y="14"/>
                </a:cxn>
                <a:cxn ang="0">
                  <a:pos x="335" y="36"/>
                </a:cxn>
                <a:cxn ang="0">
                  <a:pos x="361" y="66"/>
                </a:cxn>
                <a:cxn ang="0">
                  <a:pos x="377" y="102"/>
                </a:cxn>
                <a:cxn ang="0">
                  <a:pos x="282" y="141"/>
                </a:cxn>
                <a:cxn ang="0">
                  <a:pos x="277" y="120"/>
                </a:cxn>
                <a:cxn ang="0">
                  <a:pos x="269" y="102"/>
                </a:cxn>
                <a:cxn ang="0">
                  <a:pos x="257" y="90"/>
                </a:cxn>
                <a:cxn ang="0">
                  <a:pos x="241" y="82"/>
                </a:cxn>
                <a:cxn ang="0">
                  <a:pos x="223" y="79"/>
                </a:cxn>
                <a:cxn ang="0">
                  <a:pos x="202" y="80"/>
                </a:cxn>
                <a:cxn ang="0">
                  <a:pos x="180" y="87"/>
                </a:cxn>
                <a:cxn ang="0">
                  <a:pos x="159" y="101"/>
                </a:cxn>
                <a:cxn ang="0">
                  <a:pos x="141" y="121"/>
                </a:cxn>
                <a:cxn ang="0">
                  <a:pos x="126" y="147"/>
                </a:cxn>
                <a:cxn ang="0">
                  <a:pos x="114" y="179"/>
                </a:cxn>
                <a:cxn ang="0">
                  <a:pos x="109" y="211"/>
                </a:cxn>
                <a:cxn ang="0">
                  <a:pos x="105" y="242"/>
                </a:cxn>
                <a:cxn ang="0">
                  <a:pos x="106" y="269"/>
                </a:cxn>
                <a:cxn ang="0">
                  <a:pos x="111" y="289"/>
                </a:cxn>
                <a:cxn ang="0">
                  <a:pos x="120" y="304"/>
                </a:cxn>
                <a:cxn ang="0">
                  <a:pos x="135" y="315"/>
                </a:cxn>
                <a:cxn ang="0">
                  <a:pos x="150" y="321"/>
                </a:cxn>
                <a:cxn ang="0">
                  <a:pos x="170" y="322"/>
                </a:cxn>
                <a:cxn ang="0">
                  <a:pos x="189" y="318"/>
                </a:cxn>
                <a:cxn ang="0">
                  <a:pos x="207" y="310"/>
                </a:cxn>
                <a:cxn ang="0">
                  <a:pos x="223" y="296"/>
                </a:cxn>
                <a:cxn ang="0">
                  <a:pos x="239" y="275"/>
                </a:cxn>
                <a:cxn ang="0">
                  <a:pos x="251" y="250"/>
                </a:cxn>
              </a:cxnLst>
              <a:rect l="0" t="0" r="r" b="b"/>
              <a:pathLst>
                <a:path w="383" h="405">
                  <a:moveTo>
                    <a:pt x="251" y="250"/>
                  </a:moveTo>
                  <a:lnTo>
                    <a:pt x="355" y="267"/>
                  </a:lnTo>
                  <a:lnTo>
                    <a:pt x="348" y="283"/>
                  </a:lnTo>
                  <a:lnTo>
                    <a:pt x="341" y="298"/>
                  </a:lnTo>
                  <a:lnTo>
                    <a:pt x="331" y="313"/>
                  </a:lnTo>
                  <a:lnTo>
                    <a:pt x="323" y="327"/>
                  </a:lnTo>
                  <a:lnTo>
                    <a:pt x="312" y="338"/>
                  </a:lnTo>
                  <a:lnTo>
                    <a:pt x="301" y="350"/>
                  </a:lnTo>
                  <a:lnTo>
                    <a:pt x="290" y="360"/>
                  </a:lnTo>
                  <a:lnTo>
                    <a:pt x="277" y="369"/>
                  </a:lnTo>
                  <a:lnTo>
                    <a:pt x="265" y="377"/>
                  </a:lnTo>
                  <a:lnTo>
                    <a:pt x="252" y="385"/>
                  </a:lnTo>
                  <a:lnTo>
                    <a:pt x="238" y="391"/>
                  </a:lnTo>
                  <a:lnTo>
                    <a:pt x="223" y="396"/>
                  </a:lnTo>
                  <a:lnTo>
                    <a:pt x="209" y="401"/>
                  </a:lnTo>
                  <a:lnTo>
                    <a:pt x="193" y="403"/>
                  </a:lnTo>
                  <a:lnTo>
                    <a:pt x="177" y="405"/>
                  </a:lnTo>
                  <a:lnTo>
                    <a:pt x="161" y="405"/>
                  </a:lnTo>
                  <a:lnTo>
                    <a:pt x="143" y="404"/>
                  </a:lnTo>
                  <a:lnTo>
                    <a:pt x="125" y="403"/>
                  </a:lnTo>
                  <a:lnTo>
                    <a:pt x="110" y="399"/>
                  </a:lnTo>
                  <a:lnTo>
                    <a:pt x="94" y="395"/>
                  </a:lnTo>
                  <a:lnTo>
                    <a:pt x="80" y="388"/>
                  </a:lnTo>
                  <a:lnTo>
                    <a:pt x="67" y="381"/>
                  </a:lnTo>
                  <a:lnTo>
                    <a:pt x="55" y="372"/>
                  </a:lnTo>
                  <a:lnTo>
                    <a:pt x="43" y="363"/>
                  </a:lnTo>
                  <a:lnTo>
                    <a:pt x="33" y="351"/>
                  </a:lnTo>
                  <a:lnTo>
                    <a:pt x="25" y="338"/>
                  </a:lnTo>
                  <a:lnTo>
                    <a:pt x="18" y="324"/>
                  </a:lnTo>
                  <a:lnTo>
                    <a:pt x="10" y="310"/>
                  </a:lnTo>
                  <a:lnTo>
                    <a:pt x="6" y="294"/>
                  </a:lnTo>
                  <a:lnTo>
                    <a:pt x="2" y="276"/>
                  </a:lnTo>
                  <a:lnTo>
                    <a:pt x="1" y="258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1" y="208"/>
                  </a:lnTo>
                  <a:lnTo>
                    <a:pt x="3" y="193"/>
                  </a:lnTo>
                  <a:lnTo>
                    <a:pt x="7" y="177"/>
                  </a:lnTo>
                  <a:lnTo>
                    <a:pt x="10" y="163"/>
                  </a:lnTo>
                  <a:lnTo>
                    <a:pt x="14" y="148"/>
                  </a:lnTo>
                  <a:lnTo>
                    <a:pt x="19" y="134"/>
                  </a:lnTo>
                  <a:lnTo>
                    <a:pt x="25" y="121"/>
                  </a:lnTo>
                  <a:lnTo>
                    <a:pt x="32" y="107"/>
                  </a:lnTo>
                  <a:lnTo>
                    <a:pt x="40" y="94"/>
                  </a:lnTo>
                  <a:lnTo>
                    <a:pt x="49" y="82"/>
                  </a:lnTo>
                  <a:lnTo>
                    <a:pt x="59" y="70"/>
                  </a:lnTo>
                  <a:lnTo>
                    <a:pt x="70" y="60"/>
                  </a:lnTo>
                  <a:lnTo>
                    <a:pt x="81" y="49"/>
                  </a:lnTo>
                  <a:lnTo>
                    <a:pt x="94" y="40"/>
                  </a:lnTo>
                  <a:lnTo>
                    <a:pt x="107" y="32"/>
                  </a:lnTo>
                  <a:lnTo>
                    <a:pt x="120" y="25"/>
                  </a:lnTo>
                  <a:lnTo>
                    <a:pt x="134" y="19"/>
                  </a:lnTo>
                  <a:lnTo>
                    <a:pt x="148" y="13"/>
                  </a:lnTo>
                  <a:lnTo>
                    <a:pt x="162" y="8"/>
                  </a:lnTo>
                  <a:lnTo>
                    <a:pt x="178" y="5"/>
                  </a:lnTo>
                  <a:lnTo>
                    <a:pt x="193" y="2"/>
                  </a:lnTo>
                  <a:lnTo>
                    <a:pt x="209" y="0"/>
                  </a:lnTo>
                  <a:lnTo>
                    <a:pt x="226" y="0"/>
                  </a:lnTo>
                  <a:lnTo>
                    <a:pt x="243" y="0"/>
                  </a:lnTo>
                  <a:lnTo>
                    <a:pt x="258" y="2"/>
                  </a:lnTo>
                  <a:lnTo>
                    <a:pt x="272" y="5"/>
                  </a:lnTo>
                  <a:lnTo>
                    <a:pt x="287" y="9"/>
                  </a:lnTo>
                  <a:lnTo>
                    <a:pt x="300" y="14"/>
                  </a:lnTo>
                  <a:lnTo>
                    <a:pt x="312" y="20"/>
                  </a:lnTo>
                  <a:lnTo>
                    <a:pt x="324" y="28"/>
                  </a:lnTo>
                  <a:lnTo>
                    <a:pt x="335" y="36"/>
                  </a:lnTo>
                  <a:lnTo>
                    <a:pt x="344" y="46"/>
                  </a:lnTo>
                  <a:lnTo>
                    <a:pt x="353" y="55"/>
                  </a:lnTo>
                  <a:lnTo>
                    <a:pt x="361" y="66"/>
                  </a:lnTo>
                  <a:lnTo>
                    <a:pt x="367" y="78"/>
                  </a:lnTo>
                  <a:lnTo>
                    <a:pt x="373" y="89"/>
                  </a:lnTo>
                  <a:lnTo>
                    <a:pt x="377" y="102"/>
                  </a:lnTo>
                  <a:lnTo>
                    <a:pt x="380" y="116"/>
                  </a:lnTo>
                  <a:lnTo>
                    <a:pt x="383" y="130"/>
                  </a:lnTo>
                  <a:lnTo>
                    <a:pt x="282" y="141"/>
                  </a:lnTo>
                  <a:lnTo>
                    <a:pt x="281" y="134"/>
                  </a:lnTo>
                  <a:lnTo>
                    <a:pt x="280" y="127"/>
                  </a:lnTo>
                  <a:lnTo>
                    <a:pt x="277" y="120"/>
                  </a:lnTo>
                  <a:lnTo>
                    <a:pt x="275" y="114"/>
                  </a:lnTo>
                  <a:lnTo>
                    <a:pt x="271" y="108"/>
                  </a:lnTo>
                  <a:lnTo>
                    <a:pt x="269" y="102"/>
                  </a:lnTo>
                  <a:lnTo>
                    <a:pt x="265" y="97"/>
                  </a:lnTo>
                  <a:lnTo>
                    <a:pt x="262" y="94"/>
                  </a:lnTo>
                  <a:lnTo>
                    <a:pt x="257" y="90"/>
                  </a:lnTo>
                  <a:lnTo>
                    <a:pt x="252" y="87"/>
                  </a:lnTo>
                  <a:lnTo>
                    <a:pt x="247" y="85"/>
                  </a:lnTo>
                  <a:lnTo>
                    <a:pt x="241" y="82"/>
                  </a:lnTo>
                  <a:lnTo>
                    <a:pt x="235" y="81"/>
                  </a:lnTo>
                  <a:lnTo>
                    <a:pt x="229" y="80"/>
                  </a:lnTo>
                  <a:lnTo>
                    <a:pt x="223" y="79"/>
                  </a:lnTo>
                  <a:lnTo>
                    <a:pt x="216" y="79"/>
                  </a:lnTo>
                  <a:lnTo>
                    <a:pt x="209" y="79"/>
                  </a:lnTo>
                  <a:lnTo>
                    <a:pt x="202" y="80"/>
                  </a:lnTo>
                  <a:lnTo>
                    <a:pt x="195" y="81"/>
                  </a:lnTo>
                  <a:lnTo>
                    <a:pt x="187" y="83"/>
                  </a:lnTo>
                  <a:lnTo>
                    <a:pt x="180" y="87"/>
                  </a:lnTo>
                  <a:lnTo>
                    <a:pt x="173" y="90"/>
                  </a:lnTo>
                  <a:lnTo>
                    <a:pt x="166" y="95"/>
                  </a:lnTo>
                  <a:lnTo>
                    <a:pt x="159" y="101"/>
                  </a:lnTo>
                  <a:lnTo>
                    <a:pt x="153" y="107"/>
                  </a:lnTo>
                  <a:lnTo>
                    <a:pt x="146" y="114"/>
                  </a:lnTo>
                  <a:lnTo>
                    <a:pt x="141" y="121"/>
                  </a:lnTo>
                  <a:lnTo>
                    <a:pt x="135" y="129"/>
                  </a:lnTo>
                  <a:lnTo>
                    <a:pt x="130" y="137"/>
                  </a:lnTo>
                  <a:lnTo>
                    <a:pt x="126" y="147"/>
                  </a:lnTo>
                  <a:lnTo>
                    <a:pt x="122" y="157"/>
                  </a:lnTo>
                  <a:lnTo>
                    <a:pt x="118" y="168"/>
                  </a:lnTo>
                  <a:lnTo>
                    <a:pt x="114" y="179"/>
                  </a:lnTo>
                  <a:lnTo>
                    <a:pt x="112" y="190"/>
                  </a:lnTo>
                  <a:lnTo>
                    <a:pt x="110" y="201"/>
                  </a:lnTo>
                  <a:lnTo>
                    <a:pt x="109" y="211"/>
                  </a:lnTo>
                  <a:lnTo>
                    <a:pt x="106" y="222"/>
                  </a:lnTo>
                  <a:lnTo>
                    <a:pt x="106" y="233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105" y="261"/>
                  </a:lnTo>
                  <a:lnTo>
                    <a:pt x="106" y="269"/>
                  </a:lnTo>
                  <a:lnTo>
                    <a:pt x="107" y="276"/>
                  </a:lnTo>
                  <a:lnTo>
                    <a:pt x="110" y="283"/>
                  </a:lnTo>
                  <a:lnTo>
                    <a:pt x="111" y="289"/>
                  </a:lnTo>
                  <a:lnTo>
                    <a:pt x="114" y="295"/>
                  </a:lnTo>
                  <a:lnTo>
                    <a:pt x="117" y="300"/>
                  </a:lnTo>
                  <a:lnTo>
                    <a:pt x="120" y="304"/>
                  </a:lnTo>
                  <a:lnTo>
                    <a:pt x="125" y="309"/>
                  </a:lnTo>
                  <a:lnTo>
                    <a:pt x="130" y="313"/>
                  </a:lnTo>
                  <a:lnTo>
                    <a:pt x="135" y="315"/>
                  </a:lnTo>
                  <a:lnTo>
                    <a:pt x="140" y="317"/>
                  </a:lnTo>
                  <a:lnTo>
                    <a:pt x="146" y="320"/>
                  </a:lnTo>
                  <a:lnTo>
                    <a:pt x="150" y="321"/>
                  </a:lnTo>
                  <a:lnTo>
                    <a:pt x="158" y="322"/>
                  </a:lnTo>
                  <a:lnTo>
                    <a:pt x="164" y="322"/>
                  </a:lnTo>
                  <a:lnTo>
                    <a:pt x="170" y="322"/>
                  </a:lnTo>
                  <a:lnTo>
                    <a:pt x="177" y="321"/>
                  </a:lnTo>
                  <a:lnTo>
                    <a:pt x="183" y="321"/>
                  </a:lnTo>
                  <a:lnTo>
                    <a:pt x="189" y="318"/>
                  </a:lnTo>
                  <a:lnTo>
                    <a:pt x="195" y="317"/>
                  </a:lnTo>
                  <a:lnTo>
                    <a:pt x="201" y="314"/>
                  </a:lnTo>
                  <a:lnTo>
                    <a:pt x="207" y="310"/>
                  </a:lnTo>
                  <a:lnTo>
                    <a:pt x="211" y="307"/>
                  </a:lnTo>
                  <a:lnTo>
                    <a:pt x="217" y="302"/>
                  </a:lnTo>
                  <a:lnTo>
                    <a:pt x="223" y="296"/>
                  </a:lnTo>
                  <a:lnTo>
                    <a:pt x="228" y="289"/>
                  </a:lnTo>
                  <a:lnTo>
                    <a:pt x="234" y="282"/>
                  </a:lnTo>
                  <a:lnTo>
                    <a:pt x="239" y="275"/>
                  </a:lnTo>
                  <a:lnTo>
                    <a:pt x="243" y="267"/>
                  </a:lnTo>
                  <a:lnTo>
                    <a:pt x="247" y="258"/>
                  </a:lnTo>
                  <a:lnTo>
                    <a:pt x="251" y="2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5177" y="4070"/>
              <a:ext cx="94" cy="102"/>
            </a:xfrm>
            <a:custGeom>
              <a:avLst/>
              <a:gdLst/>
              <a:ahLst/>
              <a:cxnLst>
                <a:cxn ang="0">
                  <a:pos x="106" y="239"/>
                </a:cxn>
                <a:cxn ang="0">
                  <a:pos x="103" y="247"/>
                </a:cxn>
                <a:cxn ang="0">
                  <a:pos x="106" y="273"/>
                </a:cxn>
                <a:cxn ang="0">
                  <a:pos x="115" y="294"/>
                </a:cxn>
                <a:cxn ang="0">
                  <a:pos x="130" y="313"/>
                </a:cxn>
                <a:cxn ang="0">
                  <a:pos x="150" y="324"/>
                </a:cxn>
                <a:cxn ang="0">
                  <a:pos x="173" y="331"/>
                </a:cxn>
                <a:cxn ang="0">
                  <a:pos x="205" y="328"/>
                </a:cxn>
                <a:cxn ang="0">
                  <a:pos x="236" y="309"/>
                </a:cxn>
                <a:cxn ang="0">
                  <a:pos x="262" y="275"/>
                </a:cxn>
                <a:cxn ang="0">
                  <a:pos x="343" y="318"/>
                </a:cxn>
                <a:cxn ang="0">
                  <a:pos x="314" y="352"/>
                </a:cxn>
                <a:cxn ang="0">
                  <a:pos x="283" y="378"/>
                </a:cxn>
                <a:cxn ang="0">
                  <a:pos x="247" y="395"/>
                </a:cxn>
                <a:cxn ang="0">
                  <a:pos x="209" y="404"/>
                </a:cxn>
                <a:cxn ang="0">
                  <a:pos x="162" y="404"/>
                </a:cxn>
                <a:cxn ang="0">
                  <a:pos x="108" y="394"/>
                </a:cxn>
                <a:cxn ang="0">
                  <a:pos x="64" y="368"/>
                </a:cxn>
                <a:cxn ang="0">
                  <a:pos x="29" y="329"/>
                </a:cxn>
                <a:cxn ang="0">
                  <a:pos x="8" y="282"/>
                </a:cxn>
                <a:cxn ang="0">
                  <a:pos x="0" y="226"/>
                </a:cxn>
                <a:cxn ang="0">
                  <a:pos x="6" y="168"/>
                </a:cxn>
                <a:cxn ang="0">
                  <a:pos x="27" y="116"/>
                </a:cxn>
                <a:cxn ang="0">
                  <a:pos x="61" y="63"/>
                </a:cxn>
                <a:cxn ang="0">
                  <a:pos x="120" y="20"/>
                </a:cxn>
                <a:cxn ang="0">
                  <a:pos x="192" y="1"/>
                </a:cxn>
                <a:cxn ang="0">
                  <a:pos x="253" y="2"/>
                </a:cxn>
                <a:cxn ang="0">
                  <a:pos x="297" y="16"/>
                </a:cxn>
                <a:cxn ang="0">
                  <a:pos x="333" y="45"/>
                </a:cxn>
                <a:cxn ang="0">
                  <a:pos x="359" y="83"/>
                </a:cxn>
                <a:cxn ang="0">
                  <a:pos x="374" y="132"/>
                </a:cxn>
                <a:cxn ang="0">
                  <a:pos x="376" y="177"/>
                </a:cxn>
                <a:cxn ang="0">
                  <a:pos x="375" y="204"/>
                </a:cxn>
                <a:cxn ang="0">
                  <a:pos x="371" y="228"/>
                </a:cxn>
                <a:cxn ang="0">
                  <a:pos x="280" y="173"/>
                </a:cxn>
                <a:cxn ang="0">
                  <a:pos x="280" y="163"/>
                </a:cxn>
                <a:cxn ang="0">
                  <a:pos x="279" y="140"/>
                </a:cxn>
                <a:cxn ang="0">
                  <a:pos x="273" y="115"/>
                </a:cxn>
                <a:cxn ang="0">
                  <a:pos x="260" y="96"/>
                </a:cxn>
                <a:cxn ang="0">
                  <a:pos x="245" y="83"/>
                </a:cxn>
                <a:cxn ang="0">
                  <a:pos x="224" y="75"/>
                </a:cxn>
                <a:cxn ang="0">
                  <a:pos x="200" y="74"/>
                </a:cxn>
                <a:cxn ang="0">
                  <a:pos x="178" y="81"/>
                </a:cxn>
                <a:cxn ang="0">
                  <a:pos x="156" y="93"/>
                </a:cxn>
                <a:cxn ang="0">
                  <a:pos x="138" y="113"/>
                </a:cxn>
                <a:cxn ang="0">
                  <a:pos x="124" y="140"/>
                </a:cxn>
                <a:cxn ang="0">
                  <a:pos x="114" y="173"/>
                </a:cxn>
              </a:cxnLst>
              <a:rect l="0" t="0" r="r" b="b"/>
              <a:pathLst>
                <a:path w="376" h="405">
                  <a:moveTo>
                    <a:pt x="370" y="235"/>
                  </a:moveTo>
                  <a:lnTo>
                    <a:pt x="106" y="235"/>
                  </a:lnTo>
                  <a:lnTo>
                    <a:pt x="106" y="239"/>
                  </a:lnTo>
                  <a:lnTo>
                    <a:pt x="105" y="242"/>
                  </a:lnTo>
                  <a:lnTo>
                    <a:pt x="103" y="244"/>
                  </a:lnTo>
                  <a:lnTo>
                    <a:pt x="103" y="247"/>
                  </a:lnTo>
                  <a:lnTo>
                    <a:pt x="103" y="256"/>
                  </a:lnTo>
                  <a:lnTo>
                    <a:pt x="105" y="264"/>
                  </a:lnTo>
                  <a:lnTo>
                    <a:pt x="106" y="273"/>
                  </a:lnTo>
                  <a:lnTo>
                    <a:pt x="108" y="280"/>
                  </a:lnTo>
                  <a:lnTo>
                    <a:pt x="112" y="288"/>
                  </a:lnTo>
                  <a:lnTo>
                    <a:pt x="115" y="294"/>
                  </a:lnTo>
                  <a:lnTo>
                    <a:pt x="119" y="301"/>
                  </a:lnTo>
                  <a:lnTo>
                    <a:pt x="124" y="307"/>
                  </a:lnTo>
                  <a:lnTo>
                    <a:pt x="130" y="313"/>
                  </a:lnTo>
                  <a:lnTo>
                    <a:pt x="136" y="317"/>
                  </a:lnTo>
                  <a:lnTo>
                    <a:pt x="143" y="321"/>
                  </a:lnTo>
                  <a:lnTo>
                    <a:pt x="150" y="324"/>
                  </a:lnTo>
                  <a:lnTo>
                    <a:pt x="157" y="328"/>
                  </a:lnTo>
                  <a:lnTo>
                    <a:pt x="164" y="330"/>
                  </a:lnTo>
                  <a:lnTo>
                    <a:pt x="173" y="331"/>
                  </a:lnTo>
                  <a:lnTo>
                    <a:pt x="181" y="331"/>
                  </a:lnTo>
                  <a:lnTo>
                    <a:pt x="193" y="330"/>
                  </a:lnTo>
                  <a:lnTo>
                    <a:pt x="205" y="328"/>
                  </a:lnTo>
                  <a:lnTo>
                    <a:pt x="216" y="323"/>
                  </a:lnTo>
                  <a:lnTo>
                    <a:pt x="227" y="317"/>
                  </a:lnTo>
                  <a:lnTo>
                    <a:pt x="236" y="309"/>
                  </a:lnTo>
                  <a:lnTo>
                    <a:pt x="246" y="300"/>
                  </a:lnTo>
                  <a:lnTo>
                    <a:pt x="254" y="288"/>
                  </a:lnTo>
                  <a:lnTo>
                    <a:pt x="262" y="275"/>
                  </a:lnTo>
                  <a:lnTo>
                    <a:pt x="358" y="291"/>
                  </a:lnTo>
                  <a:lnTo>
                    <a:pt x="350" y="305"/>
                  </a:lnTo>
                  <a:lnTo>
                    <a:pt x="343" y="318"/>
                  </a:lnTo>
                  <a:lnTo>
                    <a:pt x="333" y="330"/>
                  </a:lnTo>
                  <a:lnTo>
                    <a:pt x="325" y="342"/>
                  </a:lnTo>
                  <a:lnTo>
                    <a:pt x="314" y="352"/>
                  </a:lnTo>
                  <a:lnTo>
                    <a:pt x="304" y="362"/>
                  </a:lnTo>
                  <a:lnTo>
                    <a:pt x="294" y="370"/>
                  </a:lnTo>
                  <a:lnTo>
                    <a:pt x="283" y="378"/>
                  </a:lnTo>
                  <a:lnTo>
                    <a:pt x="272" y="384"/>
                  </a:lnTo>
                  <a:lnTo>
                    <a:pt x="260" y="390"/>
                  </a:lnTo>
                  <a:lnTo>
                    <a:pt x="247" y="395"/>
                  </a:lnTo>
                  <a:lnTo>
                    <a:pt x="235" y="398"/>
                  </a:lnTo>
                  <a:lnTo>
                    <a:pt x="222" y="402"/>
                  </a:lnTo>
                  <a:lnTo>
                    <a:pt x="209" y="404"/>
                  </a:lnTo>
                  <a:lnTo>
                    <a:pt x="194" y="405"/>
                  </a:lnTo>
                  <a:lnTo>
                    <a:pt x="181" y="405"/>
                  </a:lnTo>
                  <a:lnTo>
                    <a:pt x="162" y="404"/>
                  </a:lnTo>
                  <a:lnTo>
                    <a:pt x="143" y="403"/>
                  </a:lnTo>
                  <a:lnTo>
                    <a:pt x="125" y="398"/>
                  </a:lnTo>
                  <a:lnTo>
                    <a:pt x="108" y="394"/>
                  </a:lnTo>
                  <a:lnTo>
                    <a:pt x="93" y="387"/>
                  </a:lnTo>
                  <a:lnTo>
                    <a:pt x="77" y="378"/>
                  </a:lnTo>
                  <a:lnTo>
                    <a:pt x="64" y="368"/>
                  </a:lnTo>
                  <a:lnTo>
                    <a:pt x="51" y="356"/>
                  </a:lnTo>
                  <a:lnTo>
                    <a:pt x="39" y="343"/>
                  </a:lnTo>
                  <a:lnTo>
                    <a:pt x="29" y="329"/>
                  </a:lnTo>
                  <a:lnTo>
                    <a:pt x="21" y="314"/>
                  </a:lnTo>
                  <a:lnTo>
                    <a:pt x="14" y="298"/>
                  </a:lnTo>
                  <a:lnTo>
                    <a:pt x="8" y="282"/>
                  </a:lnTo>
                  <a:lnTo>
                    <a:pt x="4" y="264"/>
                  </a:lnTo>
                  <a:lnTo>
                    <a:pt x="2" y="246"/>
                  </a:lnTo>
                  <a:lnTo>
                    <a:pt x="0" y="226"/>
                  </a:lnTo>
                  <a:lnTo>
                    <a:pt x="2" y="206"/>
                  </a:lnTo>
                  <a:lnTo>
                    <a:pt x="3" y="187"/>
                  </a:lnTo>
                  <a:lnTo>
                    <a:pt x="6" y="168"/>
                  </a:lnTo>
                  <a:lnTo>
                    <a:pt x="12" y="150"/>
                  </a:lnTo>
                  <a:lnTo>
                    <a:pt x="18" y="133"/>
                  </a:lnTo>
                  <a:lnTo>
                    <a:pt x="27" y="116"/>
                  </a:lnTo>
                  <a:lnTo>
                    <a:pt x="35" y="100"/>
                  </a:lnTo>
                  <a:lnTo>
                    <a:pt x="46" y="83"/>
                  </a:lnTo>
                  <a:lnTo>
                    <a:pt x="61" y="63"/>
                  </a:lnTo>
                  <a:lnTo>
                    <a:pt x="79" y="47"/>
                  </a:lnTo>
                  <a:lnTo>
                    <a:pt x="99" y="32"/>
                  </a:lnTo>
                  <a:lnTo>
                    <a:pt x="120" y="20"/>
                  </a:lnTo>
                  <a:lnTo>
                    <a:pt x="142" y="12"/>
                  </a:lnTo>
                  <a:lnTo>
                    <a:pt x="167" y="5"/>
                  </a:lnTo>
                  <a:lnTo>
                    <a:pt x="192" y="1"/>
                  </a:lnTo>
                  <a:lnTo>
                    <a:pt x="219" y="0"/>
                  </a:lnTo>
                  <a:lnTo>
                    <a:pt x="237" y="1"/>
                  </a:lnTo>
                  <a:lnTo>
                    <a:pt x="253" y="2"/>
                  </a:lnTo>
                  <a:lnTo>
                    <a:pt x="270" y="6"/>
                  </a:lnTo>
                  <a:lnTo>
                    <a:pt x="284" y="11"/>
                  </a:lnTo>
                  <a:lnTo>
                    <a:pt x="297" y="16"/>
                  </a:lnTo>
                  <a:lnTo>
                    <a:pt x="310" y="25"/>
                  </a:lnTo>
                  <a:lnTo>
                    <a:pt x="322" y="34"/>
                  </a:lnTo>
                  <a:lnTo>
                    <a:pt x="333" y="45"/>
                  </a:lnTo>
                  <a:lnTo>
                    <a:pt x="344" y="56"/>
                  </a:lnTo>
                  <a:lnTo>
                    <a:pt x="352" y="69"/>
                  </a:lnTo>
                  <a:lnTo>
                    <a:pt x="359" y="83"/>
                  </a:lnTo>
                  <a:lnTo>
                    <a:pt x="365" y="97"/>
                  </a:lnTo>
                  <a:lnTo>
                    <a:pt x="370" y="114"/>
                  </a:lnTo>
                  <a:lnTo>
                    <a:pt x="374" y="132"/>
                  </a:lnTo>
                  <a:lnTo>
                    <a:pt x="375" y="149"/>
                  </a:lnTo>
                  <a:lnTo>
                    <a:pt x="376" y="168"/>
                  </a:lnTo>
                  <a:lnTo>
                    <a:pt x="376" y="177"/>
                  </a:lnTo>
                  <a:lnTo>
                    <a:pt x="376" y="187"/>
                  </a:lnTo>
                  <a:lnTo>
                    <a:pt x="375" y="195"/>
                  </a:lnTo>
                  <a:lnTo>
                    <a:pt x="375" y="204"/>
                  </a:lnTo>
                  <a:lnTo>
                    <a:pt x="374" y="213"/>
                  </a:lnTo>
                  <a:lnTo>
                    <a:pt x="373" y="221"/>
                  </a:lnTo>
                  <a:lnTo>
                    <a:pt x="371" y="228"/>
                  </a:lnTo>
                  <a:lnTo>
                    <a:pt x="370" y="235"/>
                  </a:lnTo>
                  <a:lnTo>
                    <a:pt x="370" y="235"/>
                  </a:lnTo>
                  <a:close/>
                  <a:moveTo>
                    <a:pt x="280" y="173"/>
                  </a:moveTo>
                  <a:lnTo>
                    <a:pt x="280" y="169"/>
                  </a:lnTo>
                  <a:lnTo>
                    <a:pt x="280" y="166"/>
                  </a:lnTo>
                  <a:lnTo>
                    <a:pt x="280" y="163"/>
                  </a:lnTo>
                  <a:lnTo>
                    <a:pt x="280" y="161"/>
                  </a:lnTo>
                  <a:lnTo>
                    <a:pt x="280" y="150"/>
                  </a:lnTo>
                  <a:lnTo>
                    <a:pt x="279" y="140"/>
                  </a:lnTo>
                  <a:lnTo>
                    <a:pt x="278" y="132"/>
                  </a:lnTo>
                  <a:lnTo>
                    <a:pt x="276" y="122"/>
                  </a:lnTo>
                  <a:lnTo>
                    <a:pt x="273" y="115"/>
                  </a:lnTo>
                  <a:lnTo>
                    <a:pt x="270" y="108"/>
                  </a:lnTo>
                  <a:lnTo>
                    <a:pt x="265" y="101"/>
                  </a:lnTo>
                  <a:lnTo>
                    <a:pt x="260" y="96"/>
                  </a:lnTo>
                  <a:lnTo>
                    <a:pt x="255" y="92"/>
                  </a:lnTo>
                  <a:lnTo>
                    <a:pt x="251" y="87"/>
                  </a:lnTo>
                  <a:lnTo>
                    <a:pt x="245" y="83"/>
                  </a:lnTo>
                  <a:lnTo>
                    <a:pt x="239" y="80"/>
                  </a:lnTo>
                  <a:lnTo>
                    <a:pt x="231" y="78"/>
                  </a:lnTo>
                  <a:lnTo>
                    <a:pt x="224" y="75"/>
                  </a:lnTo>
                  <a:lnTo>
                    <a:pt x="216" y="74"/>
                  </a:lnTo>
                  <a:lnTo>
                    <a:pt x="207" y="74"/>
                  </a:lnTo>
                  <a:lnTo>
                    <a:pt x="200" y="74"/>
                  </a:lnTo>
                  <a:lnTo>
                    <a:pt x="192" y="75"/>
                  </a:lnTo>
                  <a:lnTo>
                    <a:pt x="185" y="78"/>
                  </a:lnTo>
                  <a:lnTo>
                    <a:pt x="178" y="81"/>
                  </a:lnTo>
                  <a:lnTo>
                    <a:pt x="170" y="85"/>
                  </a:lnTo>
                  <a:lnTo>
                    <a:pt x="163" y="88"/>
                  </a:lnTo>
                  <a:lnTo>
                    <a:pt x="156" y="93"/>
                  </a:lnTo>
                  <a:lnTo>
                    <a:pt x="149" y="99"/>
                  </a:lnTo>
                  <a:lnTo>
                    <a:pt x="143" y="106"/>
                  </a:lnTo>
                  <a:lnTo>
                    <a:pt x="138" y="113"/>
                  </a:lnTo>
                  <a:lnTo>
                    <a:pt x="132" y="121"/>
                  </a:lnTo>
                  <a:lnTo>
                    <a:pt x="127" y="130"/>
                  </a:lnTo>
                  <a:lnTo>
                    <a:pt x="124" y="140"/>
                  </a:lnTo>
                  <a:lnTo>
                    <a:pt x="119" y="150"/>
                  </a:lnTo>
                  <a:lnTo>
                    <a:pt x="116" y="161"/>
                  </a:lnTo>
                  <a:lnTo>
                    <a:pt x="114" y="173"/>
                  </a:lnTo>
                  <a:lnTo>
                    <a:pt x="280" y="1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861" y="4030"/>
              <a:ext cx="136" cy="134"/>
            </a:xfrm>
            <a:custGeom>
              <a:avLst/>
              <a:gdLst/>
              <a:ahLst/>
              <a:cxnLst>
                <a:cxn ang="0">
                  <a:pos x="434" y="535"/>
                </a:cxn>
                <a:cxn ang="0">
                  <a:pos x="330" y="535"/>
                </a:cxn>
                <a:cxn ang="0">
                  <a:pos x="181" y="175"/>
                </a:cxn>
                <a:cxn ang="0">
                  <a:pos x="103" y="535"/>
                </a:cxn>
                <a:cxn ang="0">
                  <a:pos x="0" y="535"/>
                </a:cxn>
                <a:cxn ang="0">
                  <a:pos x="115" y="0"/>
                </a:cxn>
                <a:cxn ang="0">
                  <a:pos x="217" y="0"/>
                </a:cxn>
                <a:cxn ang="0">
                  <a:pos x="365" y="358"/>
                </a:cxn>
                <a:cxn ang="0">
                  <a:pos x="441" y="0"/>
                </a:cxn>
                <a:cxn ang="0">
                  <a:pos x="546" y="0"/>
                </a:cxn>
                <a:cxn ang="0">
                  <a:pos x="434" y="535"/>
                </a:cxn>
              </a:cxnLst>
              <a:rect l="0" t="0" r="r" b="b"/>
              <a:pathLst>
                <a:path w="546" h="535">
                  <a:moveTo>
                    <a:pt x="434" y="535"/>
                  </a:moveTo>
                  <a:lnTo>
                    <a:pt x="330" y="535"/>
                  </a:lnTo>
                  <a:lnTo>
                    <a:pt x="181" y="175"/>
                  </a:lnTo>
                  <a:lnTo>
                    <a:pt x="103" y="535"/>
                  </a:lnTo>
                  <a:lnTo>
                    <a:pt x="0" y="535"/>
                  </a:lnTo>
                  <a:lnTo>
                    <a:pt x="115" y="0"/>
                  </a:lnTo>
                  <a:lnTo>
                    <a:pt x="217" y="0"/>
                  </a:lnTo>
                  <a:lnTo>
                    <a:pt x="365" y="358"/>
                  </a:lnTo>
                  <a:lnTo>
                    <a:pt x="441" y="0"/>
                  </a:lnTo>
                  <a:lnTo>
                    <a:pt x="546" y="0"/>
                  </a:lnTo>
                  <a:lnTo>
                    <a:pt x="434" y="53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4997" y="4030"/>
              <a:ext cx="53" cy="13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219" y="0"/>
                </a:cxn>
                <a:cxn ang="0">
                  <a:pos x="200" y="94"/>
                </a:cxn>
                <a:cxn ang="0">
                  <a:pos x="93" y="94"/>
                </a:cxn>
                <a:cxn ang="0">
                  <a:pos x="113" y="0"/>
                </a:cxn>
                <a:cxn ang="0">
                  <a:pos x="81" y="148"/>
                </a:cxn>
                <a:cxn ang="0">
                  <a:pos x="189" y="148"/>
                </a:cxn>
                <a:cxn ang="0">
                  <a:pos x="104" y="535"/>
                </a:cxn>
                <a:cxn ang="0">
                  <a:pos x="0" y="535"/>
                </a:cxn>
                <a:cxn ang="0">
                  <a:pos x="81" y="148"/>
                </a:cxn>
              </a:cxnLst>
              <a:rect l="0" t="0" r="r" b="b"/>
              <a:pathLst>
                <a:path w="219" h="535">
                  <a:moveTo>
                    <a:pt x="113" y="0"/>
                  </a:moveTo>
                  <a:lnTo>
                    <a:pt x="219" y="0"/>
                  </a:lnTo>
                  <a:lnTo>
                    <a:pt x="200" y="94"/>
                  </a:lnTo>
                  <a:lnTo>
                    <a:pt x="93" y="94"/>
                  </a:lnTo>
                  <a:lnTo>
                    <a:pt x="113" y="0"/>
                  </a:lnTo>
                  <a:close/>
                  <a:moveTo>
                    <a:pt x="81" y="148"/>
                  </a:moveTo>
                  <a:lnTo>
                    <a:pt x="189" y="148"/>
                  </a:lnTo>
                  <a:lnTo>
                    <a:pt x="104" y="535"/>
                  </a:lnTo>
                  <a:lnTo>
                    <a:pt x="0" y="535"/>
                  </a:lnTo>
                  <a:lnTo>
                    <a:pt x="81" y="14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4" y="4065"/>
              <a:ext cx="97" cy="101"/>
            </a:xfrm>
            <a:custGeom>
              <a:avLst/>
              <a:gdLst/>
              <a:ahLst/>
              <a:cxnLst>
                <a:cxn ang="0">
                  <a:pos x="348" y="283"/>
                </a:cxn>
                <a:cxn ang="0">
                  <a:pos x="323" y="326"/>
                </a:cxn>
                <a:cxn ang="0">
                  <a:pos x="291" y="359"/>
                </a:cxn>
                <a:cxn ang="0">
                  <a:pos x="253" y="385"/>
                </a:cxn>
                <a:cxn ang="0">
                  <a:pos x="210" y="400"/>
                </a:cxn>
                <a:cxn ang="0">
                  <a:pos x="162" y="405"/>
                </a:cxn>
                <a:cxn ang="0">
                  <a:pos x="110" y="399"/>
                </a:cxn>
                <a:cxn ang="0">
                  <a:pos x="67" y="380"/>
                </a:cxn>
                <a:cxn ang="0">
                  <a:pos x="34" y="351"/>
                </a:cxn>
                <a:cxn ang="0">
                  <a:pos x="11" y="310"/>
                </a:cxn>
                <a:cxn ang="0">
                  <a:pos x="1" y="258"/>
                </a:cxn>
                <a:cxn ang="0">
                  <a:pos x="1" y="208"/>
                </a:cxn>
                <a:cxn ang="0">
                  <a:pos x="11" y="163"/>
                </a:cxn>
                <a:cxn ang="0">
                  <a:pos x="25" y="121"/>
                </a:cxn>
                <a:cxn ang="0">
                  <a:pos x="49" y="82"/>
                </a:cxn>
                <a:cxn ang="0">
                  <a:pos x="82" y="49"/>
                </a:cxn>
                <a:cxn ang="0">
                  <a:pos x="121" y="24"/>
                </a:cxn>
                <a:cxn ang="0">
                  <a:pos x="163" y="8"/>
                </a:cxn>
                <a:cxn ang="0">
                  <a:pos x="210" y="0"/>
                </a:cxn>
                <a:cxn ang="0">
                  <a:pos x="259" y="2"/>
                </a:cxn>
                <a:cxn ang="0">
                  <a:pos x="301" y="14"/>
                </a:cxn>
                <a:cxn ang="0">
                  <a:pos x="335" y="36"/>
                </a:cxn>
                <a:cxn ang="0">
                  <a:pos x="362" y="65"/>
                </a:cxn>
                <a:cxn ang="0">
                  <a:pos x="377" y="102"/>
                </a:cxn>
                <a:cxn ang="0">
                  <a:pos x="283" y="141"/>
                </a:cxn>
                <a:cxn ang="0">
                  <a:pos x="278" y="119"/>
                </a:cxn>
                <a:cxn ang="0">
                  <a:pos x="269" y="102"/>
                </a:cxn>
                <a:cxn ang="0">
                  <a:pos x="257" y="90"/>
                </a:cxn>
                <a:cxn ang="0">
                  <a:pos x="242" y="82"/>
                </a:cxn>
                <a:cxn ang="0">
                  <a:pos x="224" y="78"/>
                </a:cxn>
                <a:cxn ang="0">
                  <a:pos x="202" y="80"/>
                </a:cxn>
                <a:cxn ang="0">
                  <a:pos x="181" y="87"/>
                </a:cxn>
                <a:cxn ang="0">
                  <a:pos x="159" y="101"/>
                </a:cxn>
                <a:cxn ang="0">
                  <a:pos x="141" y="121"/>
                </a:cxn>
                <a:cxn ang="0">
                  <a:pos x="127" y="147"/>
                </a:cxn>
                <a:cxn ang="0">
                  <a:pos x="115" y="178"/>
                </a:cxn>
                <a:cxn ang="0">
                  <a:pos x="109" y="211"/>
                </a:cxn>
                <a:cxn ang="0">
                  <a:pos x="106" y="242"/>
                </a:cxn>
                <a:cxn ang="0">
                  <a:pos x="107" y="269"/>
                </a:cxn>
                <a:cxn ang="0">
                  <a:pos x="112" y="289"/>
                </a:cxn>
                <a:cxn ang="0">
                  <a:pos x="121" y="304"/>
                </a:cxn>
                <a:cxn ang="0">
                  <a:pos x="135" y="315"/>
                </a:cxn>
                <a:cxn ang="0">
                  <a:pos x="151" y="320"/>
                </a:cxn>
                <a:cxn ang="0">
                  <a:pos x="170" y="322"/>
                </a:cxn>
                <a:cxn ang="0">
                  <a:pos x="189" y="318"/>
                </a:cxn>
                <a:cxn ang="0">
                  <a:pos x="207" y="310"/>
                </a:cxn>
                <a:cxn ang="0">
                  <a:pos x="224" y="296"/>
                </a:cxn>
                <a:cxn ang="0">
                  <a:pos x="240" y="275"/>
                </a:cxn>
                <a:cxn ang="0">
                  <a:pos x="252" y="250"/>
                </a:cxn>
              </a:cxnLst>
              <a:rect l="0" t="0" r="r" b="b"/>
              <a:pathLst>
                <a:path w="383" h="405">
                  <a:moveTo>
                    <a:pt x="252" y="250"/>
                  </a:moveTo>
                  <a:lnTo>
                    <a:pt x="356" y="266"/>
                  </a:lnTo>
                  <a:lnTo>
                    <a:pt x="348" y="283"/>
                  </a:lnTo>
                  <a:lnTo>
                    <a:pt x="341" y="298"/>
                  </a:lnTo>
                  <a:lnTo>
                    <a:pt x="332" y="312"/>
                  </a:lnTo>
                  <a:lnTo>
                    <a:pt x="323" y="326"/>
                  </a:lnTo>
                  <a:lnTo>
                    <a:pt x="313" y="338"/>
                  </a:lnTo>
                  <a:lnTo>
                    <a:pt x="302" y="350"/>
                  </a:lnTo>
                  <a:lnTo>
                    <a:pt x="291" y="359"/>
                  </a:lnTo>
                  <a:lnTo>
                    <a:pt x="278" y="369"/>
                  </a:lnTo>
                  <a:lnTo>
                    <a:pt x="266" y="377"/>
                  </a:lnTo>
                  <a:lnTo>
                    <a:pt x="253" y="385"/>
                  </a:lnTo>
                  <a:lnTo>
                    <a:pt x="238" y="391"/>
                  </a:lnTo>
                  <a:lnTo>
                    <a:pt x="224" y="396"/>
                  </a:lnTo>
                  <a:lnTo>
                    <a:pt x="210" y="400"/>
                  </a:lnTo>
                  <a:lnTo>
                    <a:pt x="194" y="403"/>
                  </a:lnTo>
                  <a:lnTo>
                    <a:pt x="177" y="405"/>
                  </a:lnTo>
                  <a:lnTo>
                    <a:pt x="162" y="405"/>
                  </a:lnTo>
                  <a:lnTo>
                    <a:pt x="144" y="404"/>
                  </a:lnTo>
                  <a:lnTo>
                    <a:pt x="126" y="403"/>
                  </a:lnTo>
                  <a:lnTo>
                    <a:pt x="110" y="399"/>
                  </a:lnTo>
                  <a:lnTo>
                    <a:pt x="95" y="394"/>
                  </a:lnTo>
                  <a:lnTo>
                    <a:pt x="80" y="387"/>
                  </a:lnTo>
                  <a:lnTo>
                    <a:pt x="67" y="380"/>
                  </a:lnTo>
                  <a:lnTo>
                    <a:pt x="55" y="372"/>
                  </a:lnTo>
                  <a:lnTo>
                    <a:pt x="43" y="363"/>
                  </a:lnTo>
                  <a:lnTo>
                    <a:pt x="34" y="351"/>
                  </a:lnTo>
                  <a:lnTo>
                    <a:pt x="25" y="338"/>
                  </a:lnTo>
                  <a:lnTo>
                    <a:pt x="18" y="324"/>
                  </a:lnTo>
                  <a:lnTo>
                    <a:pt x="11" y="310"/>
                  </a:lnTo>
                  <a:lnTo>
                    <a:pt x="6" y="293"/>
                  </a:lnTo>
                  <a:lnTo>
                    <a:pt x="3" y="276"/>
                  </a:lnTo>
                  <a:lnTo>
                    <a:pt x="1" y="258"/>
                  </a:lnTo>
                  <a:lnTo>
                    <a:pt x="0" y="239"/>
                  </a:lnTo>
                  <a:lnTo>
                    <a:pt x="0" y="224"/>
                  </a:lnTo>
                  <a:lnTo>
                    <a:pt x="1" y="208"/>
                  </a:lnTo>
                  <a:lnTo>
                    <a:pt x="4" y="192"/>
                  </a:lnTo>
                  <a:lnTo>
                    <a:pt x="7" y="177"/>
                  </a:lnTo>
                  <a:lnTo>
                    <a:pt x="11" y="163"/>
                  </a:lnTo>
                  <a:lnTo>
                    <a:pt x="15" y="148"/>
                  </a:lnTo>
                  <a:lnTo>
                    <a:pt x="19" y="134"/>
                  </a:lnTo>
                  <a:lnTo>
                    <a:pt x="25" y="121"/>
                  </a:lnTo>
                  <a:lnTo>
                    <a:pt x="33" y="107"/>
                  </a:lnTo>
                  <a:lnTo>
                    <a:pt x="41" y="94"/>
                  </a:lnTo>
                  <a:lnTo>
                    <a:pt x="49" y="82"/>
                  </a:lnTo>
                  <a:lnTo>
                    <a:pt x="60" y="70"/>
                  </a:lnTo>
                  <a:lnTo>
                    <a:pt x="71" y="60"/>
                  </a:lnTo>
                  <a:lnTo>
                    <a:pt x="82" y="49"/>
                  </a:lnTo>
                  <a:lnTo>
                    <a:pt x="95" y="40"/>
                  </a:lnTo>
                  <a:lnTo>
                    <a:pt x="108" y="31"/>
                  </a:lnTo>
                  <a:lnTo>
                    <a:pt x="121" y="24"/>
                  </a:lnTo>
                  <a:lnTo>
                    <a:pt x="134" y="18"/>
                  </a:lnTo>
                  <a:lnTo>
                    <a:pt x="149" y="13"/>
                  </a:lnTo>
                  <a:lnTo>
                    <a:pt x="163" y="8"/>
                  </a:lnTo>
                  <a:lnTo>
                    <a:pt x="179" y="4"/>
                  </a:lnTo>
                  <a:lnTo>
                    <a:pt x="194" y="2"/>
                  </a:lnTo>
                  <a:lnTo>
                    <a:pt x="210" y="0"/>
                  </a:lnTo>
                  <a:lnTo>
                    <a:pt x="226" y="0"/>
                  </a:lnTo>
                  <a:lnTo>
                    <a:pt x="243" y="0"/>
                  </a:lnTo>
                  <a:lnTo>
                    <a:pt x="259" y="2"/>
                  </a:lnTo>
                  <a:lnTo>
                    <a:pt x="273" y="4"/>
                  </a:lnTo>
                  <a:lnTo>
                    <a:pt x="287" y="9"/>
                  </a:lnTo>
                  <a:lnTo>
                    <a:pt x="301" y="14"/>
                  </a:lnTo>
                  <a:lnTo>
                    <a:pt x="313" y="20"/>
                  </a:lnTo>
                  <a:lnTo>
                    <a:pt x="325" y="28"/>
                  </a:lnTo>
                  <a:lnTo>
                    <a:pt x="335" y="36"/>
                  </a:lnTo>
                  <a:lnTo>
                    <a:pt x="345" y="45"/>
                  </a:lnTo>
                  <a:lnTo>
                    <a:pt x="353" y="55"/>
                  </a:lnTo>
                  <a:lnTo>
                    <a:pt x="362" y="65"/>
                  </a:lnTo>
                  <a:lnTo>
                    <a:pt x="368" y="77"/>
                  </a:lnTo>
                  <a:lnTo>
                    <a:pt x="374" y="89"/>
                  </a:lnTo>
                  <a:lnTo>
                    <a:pt x="377" y="102"/>
                  </a:lnTo>
                  <a:lnTo>
                    <a:pt x="381" y="116"/>
                  </a:lnTo>
                  <a:lnTo>
                    <a:pt x="383" y="130"/>
                  </a:lnTo>
                  <a:lnTo>
                    <a:pt x="283" y="141"/>
                  </a:lnTo>
                  <a:lnTo>
                    <a:pt x="281" y="134"/>
                  </a:lnTo>
                  <a:lnTo>
                    <a:pt x="280" y="127"/>
                  </a:lnTo>
                  <a:lnTo>
                    <a:pt x="278" y="119"/>
                  </a:lnTo>
                  <a:lnTo>
                    <a:pt x="275" y="114"/>
                  </a:lnTo>
                  <a:lnTo>
                    <a:pt x="272" y="108"/>
                  </a:lnTo>
                  <a:lnTo>
                    <a:pt x="269" y="102"/>
                  </a:lnTo>
                  <a:lnTo>
                    <a:pt x="266" y="97"/>
                  </a:lnTo>
                  <a:lnTo>
                    <a:pt x="262" y="94"/>
                  </a:lnTo>
                  <a:lnTo>
                    <a:pt x="257" y="90"/>
                  </a:lnTo>
                  <a:lnTo>
                    <a:pt x="253" y="87"/>
                  </a:lnTo>
                  <a:lnTo>
                    <a:pt x="248" y="84"/>
                  </a:lnTo>
                  <a:lnTo>
                    <a:pt x="242" y="82"/>
                  </a:lnTo>
                  <a:lnTo>
                    <a:pt x="236" y="81"/>
                  </a:lnTo>
                  <a:lnTo>
                    <a:pt x="230" y="80"/>
                  </a:lnTo>
                  <a:lnTo>
                    <a:pt x="224" y="78"/>
                  </a:lnTo>
                  <a:lnTo>
                    <a:pt x="217" y="78"/>
                  </a:lnTo>
                  <a:lnTo>
                    <a:pt x="210" y="78"/>
                  </a:lnTo>
                  <a:lnTo>
                    <a:pt x="202" y="80"/>
                  </a:lnTo>
                  <a:lnTo>
                    <a:pt x="195" y="81"/>
                  </a:lnTo>
                  <a:lnTo>
                    <a:pt x="188" y="83"/>
                  </a:lnTo>
                  <a:lnTo>
                    <a:pt x="181" y="87"/>
                  </a:lnTo>
                  <a:lnTo>
                    <a:pt x="174" y="90"/>
                  </a:lnTo>
                  <a:lnTo>
                    <a:pt x="167" y="95"/>
                  </a:lnTo>
                  <a:lnTo>
                    <a:pt x="159" y="101"/>
                  </a:lnTo>
                  <a:lnTo>
                    <a:pt x="153" y="107"/>
                  </a:lnTo>
                  <a:lnTo>
                    <a:pt x="146" y="114"/>
                  </a:lnTo>
                  <a:lnTo>
                    <a:pt x="141" y="121"/>
                  </a:lnTo>
                  <a:lnTo>
                    <a:pt x="135" y="129"/>
                  </a:lnTo>
                  <a:lnTo>
                    <a:pt x="131" y="137"/>
                  </a:lnTo>
                  <a:lnTo>
                    <a:pt x="127" y="147"/>
                  </a:lnTo>
                  <a:lnTo>
                    <a:pt x="122" y="157"/>
                  </a:lnTo>
                  <a:lnTo>
                    <a:pt x="119" y="168"/>
                  </a:lnTo>
                  <a:lnTo>
                    <a:pt x="115" y="178"/>
                  </a:lnTo>
                  <a:lnTo>
                    <a:pt x="113" y="190"/>
                  </a:lnTo>
                  <a:lnTo>
                    <a:pt x="110" y="201"/>
                  </a:lnTo>
                  <a:lnTo>
                    <a:pt x="109" y="211"/>
                  </a:lnTo>
                  <a:lnTo>
                    <a:pt x="107" y="222"/>
                  </a:lnTo>
                  <a:lnTo>
                    <a:pt x="107" y="232"/>
                  </a:lnTo>
                  <a:lnTo>
                    <a:pt x="106" y="242"/>
                  </a:lnTo>
                  <a:lnTo>
                    <a:pt x="106" y="252"/>
                  </a:lnTo>
                  <a:lnTo>
                    <a:pt x="106" y="261"/>
                  </a:lnTo>
                  <a:lnTo>
                    <a:pt x="107" y="269"/>
                  </a:lnTo>
                  <a:lnTo>
                    <a:pt x="108" y="276"/>
                  </a:lnTo>
                  <a:lnTo>
                    <a:pt x="110" y="283"/>
                  </a:lnTo>
                  <a:lnTo>
                    <a:pt x="112" y="289"/>
                  </a:lnTo>
                  <a:lnTo>
                    <a:pt x="115" y="295"/>
                  </a:lnTo>
                  <a:lnTo>
                    <a:pt x="118" y="299"/>
                  </a:lnTo>
                  <a:lnTo>
                    <a:pt x="121" y="304"/>
                  </a:lnTo>
                  <a:lnTo>
                    <a:pt x="126" y="309"/>
                  </a:lnTo>
                  <a:lnTo>
                    <a:pt x="131" y="312"/>
                  </a:lnTo>
                  <a:lnTo>
                    <a:pt x="135" y="315"/>
                  </a:lnTo>
                  <a:lnTo>
                    <a:pt x="140" y="317"/>
                  </a:lnTo>
                  <a:lnTo>
                    <a:pt x="146" y="319"/>
                  </a:lnTo>
                  <a:lnTo>
                    <a:pt x="151" y="320"/>
                  </a:lnTo>
                  <a:lnTo>
                    <a:pt x="158" y="322"/>
                  </a:lnTo>
                  <a:lnTo>
                    <a:pt x="164" y="322"/>
                  </a:lnTo>
                  <a:lnTo>
                    <a:pt x="170" y="322"/>
                  </a:lnTo>
                  <a:lnTo>
                    <a:pt x="177" y="320"/>
                  </a:lnTo>
                  <a:lnTo>
                    <a:pt x="183" y="320"/>
                  </a:lnTo>
                  <a:lnTo>
                    <a:pt x="189" y="318"/>
                  </a:lnTo>
                  <a:lnTo>
                    <a:pt x="195" y="317"/>
                  </a:lnTo>
                  <a:lnTo>
                    <a:pt x="201" y="313"/>
                  </a:lnTo>
                  <a:lnTo>
                    <a:pt x="207" y="310"/>
                  </a:lnTo>
                  <a:lnTo>
                    <a:pt x="212" y="306"/>
                  </a:lnTo>
                  <a:lnTo>
                    <a:pt x="218" y="302"/>
                  </a:lnTo>
                  <a:lnTo>
                    <a:pt x="224" y="296"/>
                  </a:lnTo>
                  <a:lnTo>
                    <a:pt x="229" y="289"/>
                  </a:lnTo>
                  <a:lnTo>
                    <a:pt x="235" y="282"/>
                  </a:lnTo>
                  <a:lnTo>
                    <a:pt x="240" y="275"/>
                  </a:lnTo>
                  <a:lnTo>
                    <a:pt x="243" y="266"/>
                  </a:lnTo>
                  <a:lnTo>
                    <a:pt x="248" y="258"/>
                  </a:lnTo>
                  <a:lnTo>
                    <a:pt x="252" y="25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5159" y="4065"/>
              <a:ext cx="93" cy="101"/>
            </a:xfrm>
            <a:custGeom>
              <a:avLst/>
              <a:gdLst/>
              <a:ahLst/>
              <a:cxnLst>
                <a:cxn ang="0">
                  <a:pos x="105" y="238"/>
                </a:cxn>
                <a:cxn ang="0">
                  <a:pos x="103" y="246"/>
                </a:cxn>
                <a:cxn ang="0">
                  <a:pos x="105" y="272"/>
                </a:cxn>
                <a:cxn ang="0">
                  <a:pos x="115" y="293"/>
                </a:cxn>
                <a:cxn ang="0">
                  <a:pos x="129" y="312"/>
                </a:cxn>
                <a:cxn ang="0">
                  <a:pos x="150" y="324"/>
                </a:cxn>
                <a:cxn ang="0">
                  <a:pos x="172" y="331"/>
                </a:cxn>
                <a:cxn ang="0">
                  <a:pos x="205" y="327"/>
                </a:cxn>
                <a:cxn ang="0">
                  <a:pos x="236" y="309"/>
                </a:cxn>
                <a:cxn ang="0">
                  <a:pos x="262" y="275"/>
                </a:cxn>
                <a:cxn ang="0">
                  <a:pos x="342" y="318"/>
                </a:cxn>
                <a:cxn ang="0">
                  <a:pos x="314" y="352"/>
                </a:cxn>
                <a:cxn ang="0">
                  <a:pos x="282" y="378"/>
                </a:cxn>
                <a:cxn ang="0">
                  <a:pos x="247" y="394"/>
                </a:cxn>
                <a:cxn ang="0">
                  <a:pos x="208" y="404"/>
                </a:cxn>
                <a:cxn ang="0">
                  <a:pos x="162" y="404"/>
                </a:cxn>
                <a:cxn ang="0">
                  <a:pos x="108" y="393"/>
                </a:cxn>
                <a:cxn ang="0">
                  <a:pos x="63" y="367"/>
                </a:cxn>
                <a:cxn ang="0">
                  <a:pos x="29" y="329"/>
                </a:cxn>
                <a:cxn ang="0">
                  <a:pos x="7" y="282"/>
                </a:cxn>
                <a:cxn ang="0">
                  <a:pos x="0" y="225"/>
                </a:cxn>
                <a:cxn ang="0">
                  <a:pos x="6" y="168"/>
                </a:cxn>
                <a:cxn ang="0">
                  <a:pos x="26" y="116"/>
                </a:cxn>
                <a:cxn ang="0">
                  <a:pos x="61" y="63"/>
                </a:cxn>
                <a:cxn ang="0">
                  <a:pos x="120" y="20"/>
                </a:cxn>
                <a:cxn ang="0">
                  <a:pos x="191" y="1"/>
                </a:cxn>
                <a:cxn ang="0">
                  <a:pos x="253" y="2"/>
                </a:cxn>
                <a:cxn ang="0">
                  <a:pos x="297" y="16"/>
                </a:cxn>
                <a:cxn ang="0">
                  <a:pos x="333" y="44"/>
                </a:cxn>
                <a:cxn ang="0">
                  <a:pos x="359" y="83"/>
                </a:cxn>
                <a:cxn ang="0">
                  <a:pos x="373" y="131"/>
                </a:cxn>
                <a:cxn ang="0">
                  <a:pos x="376" y="177"/>
                </a:cxn>
                <a:cxn ang="0">
                  <a:pos x="375" y="204"/>
                </a:cxn>
                <a:cxn ang="0">
                  <a:pos x="371" y="228"/>
                </a:cxn>
                <a:cxn ang="0">
                  <a:pos x="280" y="172"/>
                </a:cxn>
                <a:cxn ang="0">
                  <a:pos x="280" y="163"/>
                </a:cxn>
                <a:cxn ang="0">
                  <a:pos x="279" y="139"/>
                </a:cxn>
                <a:cxn ang="0">
                  <a:pos x="273" y="115"/>
                </a:cxn>
                <a:cxn ang="0">
                  <a:pos x="260" y="96"/>
                </a:cxn>
                <a:cxn ang="0">
                  <a:pos x="244" y="83"/>
                </a:cxn>
                <a:cxn ang="0">
                  <a:pos x="224" y="75"/>
                </a:cxn>
                <a:cxn ang="0">
                  <a:pos x="200" y="74"/>
                </a:cxn>
                <a:cxn ang="0">
                  <a:pos x="177" y="81"/>
                </a:cxn>
                <a:cxn ang="0">
                  <a:pos x="156" y="92"/>
                </a:cxn>
                <a:cxn ang="0">
                  <a:pos x="138" y="112"/>
                </a:cxn>
                <a:cxn ang="0">
                  <a:pos x="123" y="139"/>
                </a:cxn>
                <a:cxn ang="0">
                  <a:pos x="114" y="172"/>
                </a:cxn>
              </a:cxnLst>
              <a:rect l="0" t="0" r="r" b="b"/>
              <a:pathLst>
                <a:path w="376" h="405">
                  <a:moveTo>
                    <a:pt x="370" y="235"/>
                  </a:moveTo>
                  <a:lnTo>
                    <a:pt x="105" y="235"/>
                  </a:lnTo>
                  <a:lnTo>
                    <a:pt x="105" y="238"/>
                  </a:lnTo>
                  <a:lnTo>
                    <a:pt x="104" y="242"/>
                  </a:lnTo>
                  <a:lnTo>
                    <a:pt x="103" y="244"/>
                  </a:lnTo>
                  <a:lnTo>
                    <a:pt x="103" y="246"/>
                  </a:lnTo>
                  <a:lnTo>
                    <a:pt x="103" y="256"/>
                  </a:lnTo>
                  <a:lnTo>
                    <a:pt x="104" y="264"/>
                  </a:lnTo>
                  <a:lnTo>
                    <a:pt x="105" y="272"/>
                  </a:lnTo>
                  <a:lnTo>
                    <a:pt x="108" y="279"/>
                  </a:lnTo>
                  <a:lnTo>
                    <a:pt x="111" y="288"/>
                  </a:lnTo>
                  <a:lnTo>
                    <a:pt x="115" y="293"/>
                  </a:lnTo>
                  <a:lnTo>
                    <a:pt x="118" y="300"/>
                  </a:lnTo>
                  <a:lnTo>
                    <a:pt x="123" y="306"/>
                  </a:lnTo>
                  <a:lnTo>
                    <a:pt x="129" y="312"/>
                  </a:lnTo>
                  <a:lnTo>
                    <a:pt x="135" y="317"/>
                  </a:lnTo>
                  <a:lnTo>
                    <a:pt x="142" y="320"/>
                  </a:lnTo>
                  <a:lnTo>
                    <a:pt x="150" y="324"/>
                  </a:lnTo>
                  <a:lnTo>
                    <a:pt x="157" y="327"/>
                  </a:lnTo>
                  <a:lnTo>
                    <a:pt x="164" y="330"/>
                  </a:lnTo>
                  <a:lnTo>
                    <a:pt x="172" y="331"/>
                  </a:lnTo>
                  <a:lnTo>
                    <a:pt x="181" y="331"/>
                  </a:lnTo>
                  <a:lnTo>
                    <a:pt x="193" y="330"/>
                  </a:lnTo>
                  <a:lnTo>
                    <a:pt x="205" y="327"/>
                  </a:lnTo>
                  <a:lnTo>
                    <a:pt x="215" y="323"/>
                  </a:lnTo>
                  <a:lnTo>
                    <a:pt x="226" y="317"/>
                  </a:lnTo>
                  <a:lnTo>
                    <a:pt x="236" y="309"/>
                  </a:lnTo>
                  <a:lnTo>
                    <a:pt x="245" y="299"/>
                  </a:lnTo>
                  <a:lnTo>
                    <a:pt x="254" y="288"/>
                  </a:lnTo>
                  <a:lnTo>
                    <a:pt x="262" y="275"/>
                  </a:lnTo>
                  <a:lnTo>
                    <a:pt x="358" y="291"/>
                  </a:lnTo>
                  <a:lnTo>
                    <a:pt x="349" y="305"/>
                  </a:lnTo>
                  <a:lnTo>
                    <a:pt x="342" y="318"/>
                  </a:lnTo>
                  <a:lnTo>
                    <a:pt x="333" y="330"/>
                  </a:lnTo>
                  <a:lnTo>
                    <a:pt x="324" y="342"/>
                  </a:lnTo>
                  <a:lnTo>
                    <a:pt x="314" y="352"/>
                  </a:lnTo>
                  <a:lnTo>
                    <a:pt x="304" y="362"/>
                  </a:lnTo>
                  <a:lnTo>
                    <a:pt x="293" y="370"/>
                  </a:lnTo>
                  <a:lnTo>
                    <a:pt x="282" y="378"/>
                  </a:lnTo>
                  <a:lnTo>
                    <a:pt x="272" y="384"/>
                  </a:lnTo>
                  <a:lnTo>
                    <a:pt x="260" y="390"/>
                  </a:lnTo>
                  <a:lnTo>
                    <a:pt x="247" y="394"/>
                  </a:lnTo>
                  <a:lnTo>
                    <a:pt x="235" y="398"/>
                  </a:lnTo>
                  <a:lnTo>
                    <a:pt x="221" y="402"/>
                  </a:lnTo>
                  <a:lnTo>
                    <a:pt x="208" y="404"/>
                  </a:lnTo>
                  <a:lnTo>
                    <a:pt x="194" y="405"/>
                  </a:lnTo>
                  <a:lnTo>
                    <a:pt x="181" y="405"/>
                  </a:lnTo>
                  <a:lnTo>
                    <a:pt x="162" y="404"/>
                  </a:lnTo>
                  <a:lnTo>
                    <a:pt x="142" y="403"/>
                  </a:lnTo>
                  <a:lnTo>
                    <a:pt x="124" y="398"/>
                  </a:lnTo>
                  <a:lnTo>
                    <a:pt x="108" y="393"/>
                  </a:lnTo>
                  <a:lnTo>
                    <a:pt x="92" y="386"/>
                  </a:lnTo>
                  <a:lnTo>
                    <a:pt x="77" y="378"/>
                  </a:lnTo>
                  <a:lnTo>
                    <a:pt x="63" y="367"/>
                  </a:lnTo>
                  <a:lnTo>
                    <a:pt x="50" y="356"/>
                  </a:lnTo>
                  <a:lnTo>
                    <a:pt x="38" y="343"/>
                  </a:lnTo>
                  <a:lnTo>
                    <a:pt x="29" y="329"/>
                  </a:lnTo>
                  <a:lnTo>
                    <a:pt x="20" y="313"/>
                  </a:lnTo>
                  <a:lnTo>
                    <a:pt x="13" y="298"/>
                  </a:lnTo>
                  <a:lnTo>
                    <a:pt x="7" y="282"/>
                  </a:lnTo>
                  <a:lnTo>
                    <a:pt x="4" y="264"/>
                  </a:lnTo>
                  <a:lnTo>
                    <a:pt x="1" y="245"/>
                  </a:lnTo>
                  <a:lnTo>
                    <a:pt x="0" y="225"/>
                  </a:lnTo>
                  <a:lnTo>
                    <a:pt x="1" y="205"/>
                  </a:lnTo>
                  <a:lnTo>
                    <a:pt x="2" y="186"/>
                  </a:lnTo>
                  <a:lnTo>
                    <a:pt x="6" y="168"/>
                  </a:lnTo>
                  <a:lnTo>
                    <a:pt x="12" y="150"/>
                  </a:lnTo>
                  <a:lnTo>
                    <a:pt x="18" y="132"/>
                  </a:lnTo>
                  <a:lnTo>
                    <a:pt x="26" y="116"/>
                  </a:lnTo>
                  <a:lnTo>
                    <a:pt x="35" y="100"/>
                  </a:lnTo>
                  <a:lnTo>
                    <a:pt x="46" y="83"/>
                  </a:lnTo>
                  <a:lnTo>
                    <a:pt x="61" y="63"/>
                  </a:lnTo>
                  <a:lnTo>
                    <a:pt x="79" y="47"/>
                  </a:lnTo>
                  <a:lnTo>
                    <a:pt x="98" y="31"/>
                  </a:lnTo>
                  <a:lnTo>
                    <a:pt x="120" y="20"/>
                  </a:lnTo>
                  <a:lnTo>
                    <a:pt x="141" y="11"/>
                  </a:lnTo>
                  <a:lnTo>
                    <a:pt x="166" y="4"/>
                  </a:lnTo>
                  <a:lnTo>
                    <a:pt x="191" y="1"/>
                  </a:lnTo>
                  <a:lnTo>
                    <a:pt x="219" y="0"/>
                  </a:lnTo>
                  <a:lnTo>
                    <a:pt x="237" y="1"/>
                  </a:lnTo>
                  <a:lnTo>
                    <a:pt x="253" y="2"/>
                  </a:lnTo>
                  <a:lnTo>
                    <a:pt x="269" y="6"/>
                  </a:lnTo>
                  <a:lnTo>
                    <a:pt x="284" y="10"/>
                  </a:lnTo>
                  <a:lnTo>
                    <a:pt x="297" y="16"/>
                  </a:lnTo>
                  <a:lnTo>
                    <a:pt x="310" y="24"/>
                  </a:lnTo>
                  <a:lnTo>
                    <a:pt x="322" y="34"/>
                  </a:lnTo>
                  <a:lnTo>
                    <a:pt x="333" y="44"/>
                  </a:lnTo>
                  <a:lnTo>
                    <a:pt x="343" y="56"/>
                  </a:lnTo>
                  <a:lnTo>
                    <a:pt x="352" y="69"/>
                  </a:lnTo>
                  <a:lnTo>
                    <a:pt x="359" y="83"/>
                  </a:lnTo>
                  <a:lnTo>
                    <a:pt x="365" y="97"/>
                  </a:lnTo>
                  <a:lnTo>
                    <a:pt x="370" y="114"/>
                  </a:lnTo>
                  <a:lnTo>
                    <a:pt x="373" y="131"/>
                  </a:lnTo>
                  <a:lnTo>
                    <a:pt x="375" y="149"/>
                  </a:lnTo>
                  <a:lnTo>
                    <a:pt x="376" y="168"/>
                  </a:lnTo>
                  <a:lnTo>
                    <a:pt x="376" y="177"/>
                  </a:lnTo>
                  <a:lnTo>
                    <a:pt x="376" y="186"/>
                  </a:lnTo>
                  <a:lnTo>
                    <a:pt x="375" y="195"/>
                  </a:lnTo>
                  <a:lnTo>
                    <a:pt x="375" y="204"/>
                  </a:lnTo>
                  <a:lnTo>
                    <a:pt x="373" y="212"/>
                  </a:lnTo>
                  <a:lnTo>
                    <a:pt x="372" y="221"/>
                  </a:lnTo>
                  <a:lnTo>
                    <a:pt x="371" y="228"/>
                  </a:lnTo>
                  <a:lnTo>
                    <a:pt x="370" y="235"/>
                  </a:lnTo>
                  <a:lnTo>
                    <a:pt x="370" y="235"/>
                  </a:lnTo>
                  <a:close/>
                  <a:moveTo>
                    <a:pt x="280" y="172"/>
                  </a:moveTo>
                  <a:lnTo>
                    <a:pt x="280" y="169"/>
                  </a:lnTo>
                  <a:lnTo>
                    <a:pt x="280" y="165"/>
                  </a:lnTo>
                  <a:lnTo>
                    <a:pt x="280" y="163"/>
                  </a:lnTo>
                  <a:lnTo>
                    <a:pt x="280" y="161"/>
                  </a:lnTo>
                  <a:lnTo>
                    <a:pt x="280" y="150"/>
                  </a:lnTo>
                  <a:lnTo>
                    <a:pt x="279" y="139"/>
                  </a:lnTo>
                  <a:lnTo>
                    <a:pt x="278" y="131"/>
                  </a:lnTo>
                  <a:lnTo>
                    <a:pt x="275" y="122"/>
                  </a:lnTo>
                  <a:lnTo>
                    <a:pt x="273" y="115"/>
                  </a:lnTo>
                  <a:lnTo>
                    <a:pt x="269" y="108"/>
                  </a:lnTo>
                  <a:lnTo>
                    <a:pt x="264" y="101"/>
                  </a:lnTo>
                  <a:lnTo>
                    <a:pt x="260" y="96"/>
                  </a:lnTo>
                  <a:lnTo>
                    <a:pt x="255" y="91"/>
                  </a:lnTo>
                  <a:lnTo>
                    <a:pt x="250" y="87"/>
                  </a:lnTo>
                  <a:lnTo>
                    <a:pt x="244" y="83"/>
                  </a:lnTo>
                  <a:lnTo>
                    <a:pt x="238" y="80"/>
                  </a:lnTo>
                  <a:lnTo>
                    <a:pt x="231" y="77"/>
                  </a:lnTo>
                  <a:lnTo>
                    <a:pt x="224" y="75"/>
                  </a:lnTo>
                  <a:lnTo>
                    <a:pt x="215" y="74"/>
                  </a:lnTo>
                  <a:lnTo>
                    <a:pt x="207" y="74"/>
                  </a:lnTo>
                  <a:lnTo>
                    <a:pt x="200" y="74"/>
                  </a:lnTo>
                  <a:lnTo>
                    <a:pt x="191" y="75"/>
                  </a:lnTo>
                  <a:lnTo>
                    <a:pt x="184" y="77"/>
                  </a:lnTo>
                  <a:lnTo>
                    <a:pt x="177" y="81"/>
                  </a:lnTo>
                  <a:lnTo>
                    <a:pt x="170" y="84"/>
                  </a:lnTo>
                  <a:lnTo>
                    <a:pt x="163" y="88"/>
                  </a:lnTo>
                  <a:lnTo>
                    <a:pt x="156" y="92"/>
                  </a:lnTo>
                  <a:lnTo>
                    <a:pt x="148" y="98"/>
                  </a:lnTo>
                  <a:lnTo>
                    <a:pt x="142" y="105"/>
                  </a:lnTo>
                  <a:lnTo>
                    <a:pt x="138" y="112"/>
                  </a:lnTo>
                  <a:lnTo>
                    <a:pt x="132" y="121"/>
                  </a:lnTo>
                  <a:lnTo>
                    <a:pt x="127" y="130"/>
                  </a:lnTo>
                  <a:lnTo>
                    <a:pt x="123" y="139"/>
                  </a:lnTo>
                  <a:lnTo>
                    <a:pt x="118" y="150"/>
                  </a:lnTo>
                  <a:lnTo>
                    <a:pt x="116" y="161"/>
                  </a:lnTo>
                  <a:lnTo>
                    <a:pt x="114" y="172"/>
                  </a:lnTo>
                  <a:lnTo>
                    <a:pt x="280" y="17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861" y="4030"/>
              <a:ext cx="136" cy="134"/>
            </a:xfrm>
            <a:custGeom>
              <a:avLst/>
              <a:gdLst/>
              <a:ahLst/>
              <a:cxnLst>
                <a:cxn ang="0">
                  <a:pos x="434" y="535"/>
                </a:cxn>
                <a:cxn ang="0">
                  <a:pos x="330" y="535"/>
                </a:cxn>
                <a:cxn ang="0">
                  <a:pos x="181" y="175"/>
                </a:cxn>
                <a:cxn ang="0">
                  <a:pos x="103" y="535"/>
                </a:cxn>
                <a:cxn ang="0">
                  <a:pos x="0" y="535"/>
                </a:cxn>
                <a:cxn ang="0">
                  <a:pos x="115" y="0"/>
                </a:cxn>
                <a:cxn ang="0">
                  <a:pos x="217" y="0"/>
                </a:cxn>
                <a:cxn ang="0">
                  <a:pos x="365" y="358"/>
                </a:cxn>
                <a:cxn ang="0">
                  <a:pos x="441" y="0"/>
                </a:cxn>
                <a:cxn ang="0">
                  <a:pos x="546" y="0"/>
                </a:cxn>
                <a:cxn ang="0">
                  <a:pos x="434" y="535"/>
                </a:cxn>
              </a:cxnLst>
              <a:rect l="0" t="0" r="r" b="b"/>
              <a:pathLst>
                <a:path w="546" h="535">
                  <a:moveTo>
                    <a:pt x="434" y="535"/>
                  </a:moveTo>
                  <a:lnTo>
                    <a:pt x="330" y="535"/>
                  </a:lnTo>
                  <a:lnTo>
                    <a:pt x="181" y="175"/>
                  </a:lnTo>
                  <a:lnTo>
                    <a:pt x="103" y="535"/>
                  </a:lnTo>
                  <a:lnTo>
                    <a:pt x="0" y="535"/>
                  </a:lnTo>
                  <a:lnTo>
                    <a:pt x="115" y="0"/>
                  </a:lnTo>
                  <a:lnTo>
                    <a:pt x="217" y="0"/>
                  </a:lnTo>
                  <a:lnTo>
                    <a:pt x="365" y="358"/>
                  </a:lnTo>
                  <a:lnTo>
                    <a:pt x="441" y="0"/>
                  </a:lnTo>
                  <a:lnTo>
                    <a:pt x="546" y="0"/>
                  </a:lnTo>
                  <a:lnTo>
                    <a:pt x="434" y="5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020" y="4030"/>
              <a:ext cx="30" cy="2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26" y="0"/>
                </a:cxn>
                <a:cxn ang="0">
                  <a:pos x="107" y="94"/>
                </a:cxn>
                <a:cxn ang="0">
                  <a:pos x="0" y="94"/>
                </a:cxn>
                <a:cxn ang="0">
                  <a:pos x="20" y="0"/>
                </a:cxn>
              </a:cxnLst>
              <a:rect l="0" t="0" r="r" b="b"/>
              <a:pathLst>
                <a:path w="126" h="94">
                  <a:moveTo>
                    <a:pt x="20" y="0"/>
                  </a:moveTo>
                  <a:lnTo>
                    <a:pt x="126" y="0"/>
                  </a:lnTo>
                  <a:lnTo>
                    <a:pt x="107" y="94"/>
                  </a:lnTo>
                  <a:lnTo>
                    <a:pt x="0" y="94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997" y="4067"/>
              <a:ext cx="47" cy="97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89" y="0"/>
                </a:cxn>
                <a:cxn ang="0">
                  <a:pos x="104" y="387"/>
                </a:cxn>
                <a:cxn ang="0">
                  <a:pos x="0" y="387"/>
                </a:cxn>
                <a:cxn ang="0">
                  <a:pos x="81" y="0"/>
                </a:cxn>
              </a:cxnLst>
              <a:rect l="0" t="0" r="r" b="b"/>
              <a:pathLst>
                <a:path w="189" h="387">
                  <a:moveTo>
                    <a:pt x="81" y="0"/>
                  </a:moveTo>
                  <a:lnTo>
                    <a:pt x="189" y="0"/>
                  </a:lnTo>
                  <a:lnTo>
                    <a:pt x="104" y="387"/>
                  </a:lnTo>
                  <a:lnTo>
                    <a:pt x="0" y="387"/>
                  </a:lnTo>
                  <a:lnTo>
                    <a:pt x="8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054" y="4065"/>
              <a:ext cx="97" cy="101"/>
            </a:xfrm>
            <a:custGeom>
              <a:avLst/>
              <a:gdLst/>
              <a:ahLst/>
              <a:cxnLst>
                <a:cxn ang="0">
                  <a:pos x="356" y="266"/>
                </a:cxn>
                <a:cxn ang="0">
                  <a:pos x="332" y="312"/>
                </a:cxn>
                <a:cxn ang="0">
                  <a:pos x="302" y="350"/>
                </a:cxn>
                <a:cxn ang="0">
                  <a:pos x="278" y="369"/>
                </a:cxn>
                <a:cxn ang="0">
                  <a:pos x="238" y="391"/>
                </a:cxn>
                <a:cxn ang="0">
                  <a:pos x="194" y="403"/>
                </a:cxn>
                <a:cxn ang="0">
                  <a:pos x="162" y="405"/>
                </a:cxn>
                <a:cxn ang="0">
                  <a:pos x="110" y="399"/>
                </a:cxn>
                <a:cxn ang="0">
                  <a:pos x="67" y="380"/>
                </a:cxn>
                <a:cxn ang="0">
                  <a:pos x="43" y="363"/>
                </a:cxn>
                <a:cxn ang="0">
                  <a:pos x="18" y="324"/>
                </a:cxn>
                <a:cxn ang="0">
                  <a:pos x="3" y="276"/>
                </a:cxn>
                <a:cxn ang="0">
                  <a:pos x="0" y="239"/>
                </a:cxn>
                <a:cxn ang="0">
                  <a:pos x="4" y="192"/>
                </a:cxn>
                <a:cxn ang="0">
                  <a:pos x="15" y="148"/>
                </a:cxn>
                <a:cxn ang="0">
                  <a:pos x="25" y="121"/>
                </a:cxn>
                <a:cxn ang="0">
                  <a:pos x="49" y="82"/>
                </a:cxn>
                <a:cxn ang="0">
                  <a:pos x="82" y="49"/>
                </a:cxn>
                <a:cxn ang="0">
                  <a:pos x="108" y="31"/>
                </a:cxn>
                <a:cxn ang="0">
                  <a:pos x="149" y="13"/>
                </a:cxn>
                <a:cxn ang="0">
                  <a:pos x="194" y="2"/>
                </a:cxn>
                <a:cxn ang="0">
                  <a:pos x="226" y="0"/>
                </a:cxn>
                <a:cxn ang="0">
                  <a:pos x="273" y="4"/>
                </a:cxn>
                <a:cxn ang="0">
                  <a:pos x="313" y="20"/>
                </a:cxn>
                <a:cxn ang="0">
                  <a:pos x="335" y="36"/>
                </a:cxn>
                <a:cxn ang="0">
                  <a:pos x="362" y="65"/>
                </a:cxn>
                <a:cxn ang="0">
                  <a:pos x="377" y="102"/>
                </a:cxn>
                <a:cxn ang="0">
                  <a:pos x="283" y="141"/>
                </a:cxn>
                <a:cxn ang="0">
                  <a:pos x="280" y="127"/>
                </a:cxn>
                <a:cxn ang="0">
                  <a:pos x="272" y="108"/>
                </a:cxn>
                <a:cxn ang="0">
                  <a:pos x="262" y="94"/>
                </a:cxn>
                <a:cxn ang="0">
                  <a:pos x="253" y="87"/>
                </a:cxn>
                <a:cxn ang="0">
                  <a:pos x="236" y="81"/>
                </a:cxn>
                <a:cxn ang="0">
                  <a:pos x="217" y="78"/>
                </a:cxn>
                <a:cxn ang="0">
                  <a:pos x="202" y="80"/>
                </a:cxn>
                <a:cxn ang="0">
                  <a:pos x="181" y="87"/>
                </a:cxn>
                <a:cxn ang="0">
                  <a:pos x="159" y="101"/>
                </a:cxn>
                <a:cxn ang="0">
                  <a:pos x="146" y="114"/>
                </a:cxn>
                <a:cxn ang="0">
                  <a:pos x="131" y="137"/>
                </a:cxn>
                <a:cxn ang="0">
                  <a:pos x="119" y="168"/>
                </a:cxn>
                <a:cxn ang="0">
                  <a:pos x="113" y="190"/>
                </a:cxn>
                <a:cxn ang="0">
                  <a:pos x="107" y="222"/>
                </a:cxn>
                <a:cxn ang="0">
                  <a:pos x="106" y="252"/>
                </a:cxn>
                <a:cxn ang="0">
                  <a:pos x="107" y="269"/>
                </a:cxn>
                <a:cxn ang="0">
                  <a:pos x="112" y="289"/>
                </a:cxn>
                <a:cxn ang="0">
                  <a:pos x="121" y="304"/>
                </a:cxn>
                <a:cxn ang="0">
                  <a:pos x="131" y="312"/>
                </a:cxn>
                <a:cxn ang="0">
                  <a:pos x="146" y="319"/>
                </a:cxn>
                <a:cxn ang="0">
                  <a:pos x="164" y="322"/>
                </a:cxn>
                <a:cxn ang="0">
                  <a:pos x="177" y="320"/>
                </a:cxn>
                <a:cxn ang="0">
                  <a:pos x="195" y="317"/>
                </a:cxn>
                <a:cxn ang="0">
                  <a:pos x="212" y="306"/>
                </a:cxn>
                <a:cxn ang="0">
                  <a:pos x="224" y="296"/>
                </a:cxn>
                <a:cxn ang="0">
                  <a:pos x="240" y="275"/>
                </a:cxn>
                <a:cxn ang="0">
                  <a:pos x="252" y="250"/>
                </a:cxn>
              </a:cxnLst>
              <a:rect l="0" t="0" r="r" b="b"/>
              <a:pathLst>
                <a:path w="383" h="405">
                  <a:moveTo>
                    <a:pt x="252" y="250"/>
                  </a:moveTo>
                  <a:lnTo>
                    <a:pt x="356" y="266"/>
                  </a:lnTo>
                  <a:lnTo>
                    <a:pt x="356" y="266"/>
                  </a:lnTo>
                  <a:lnTo>
                    <a:pt x="348" y="283"/>
                  </a:lnTo>
                  <a:lnTo>
                    <a:pt x="341" y="298"/>
                  </a:lnTo>
                  <a:lnTo>
                    <a:pt x="332" y="312"/>
                  </a:lnTo>
                  <a:lnTo>
                    <a:pt x="323" y="326"/>
                  </a:lnTo>
                  <a:lnTo>
                    <a:pt x="313" y="338"/>
                  </a:lnTo>
                  <a:lnTo>
                    <a:pt x="302" y="350"/>
                  </a:lnTo>
                  <a:lnTo>
                    <a:pt x="291" y="359"/>
                  </a:lnTo>
                  <a:lnTo>
                    <a:pt x="278" y="369"/>
                  </a:lnTo>
                  <a:lnTo>
                    <a:pt x="278" y="369"/>
                  </a:lnTo>
                  <a:lnTo>
                    <a:pt x="266" y="377"/>
                  </a:lnTo>
                  <a:lnTo>
                    <a:pt x="253" y="385"/>
                  </a:lnTo>
                  <a:lnTo>
                    <a:pt x="238" y="391"/>
                  </a:lnTo>
                  <a:lnTo>
                    <a:pt x="224" y="396"/>
                  </a:lnTo>
                  <a:lnTo>
                    <a:pt x="210" y="400"/>
                  </a:lnTo>
                  <a:lnTo>
                    <a:pt x="194" y="403"/>
                  </a:lnTo>
                  <a:lnTo>
                    <a:pt x="177" y="405"/>
                  </a:lnTo>
                  <a:lnTo>
                    <a:pt x="162" y="405"/>
                  </a:lnTo>
                  <a:lnTo>
                    <a:pt x="162" y="405"/>
                  </a:lnTo>
                  <a:lnTo>
                    <a:pt x="144" y="404"/>
                  </a:lnTo>
                  <a:lnTo>
                    <a:pt x="126" y="403"/>
                  </a:lnTo>
                  <a:lnTo>
                    <a:pt x="110" y="399"/>
                  </a:lnTo>
                  <a:lnTo>
                    <a:pt x="95" y="394"/>
                  </a:lnTo>
                  <a:lnTo>
                    <a:pt x="80" y="387"/>
                  </a:lnTo>
                  <a:lnTo>
                    <a:pt x="67" y="380"/>
                  </a:lnTo>
                  <a:lnTo>
                    <a:pt x="55" y="372"/>
                  </a:lnTo>
                  <a:lnTo>
                    <a:pt x="43" y="363"/>
                  </a:lnTo>
                  <a:lnTo>
                    <a:pt x="43" y="363"/>
                  </a:lnTo>
                  <a:lnTo>
                    <a:pt x="34" y="351"/>
                  </a:lnTo>
                  <a:lnTo>
                    <a:pt x="25" y="338"/>
                  </a:lnTo>
                  <a:lnTo>
                    <a:pt x="18" y="324"/>
                  </a:lnTo>
                  <a:lnTo>
                    <a:pt x="11" y="310"/>
                  </a:lnTo>
                  <a:lnTo>
                    <a:pt x="6" y="293"/>
                  </a:lnTo>
                  <a:lnTo>
                    <a:pt x="3" y="276"/>
                  </a:lnTo>
                  <a:lnTo>
                    <a:pt x="1" y="258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0" y="224"/>
                  </a:lnTo>
                  <a:lnTo>
                    <a:pt x="1" y="208"/>
                  </a:lnTo>
                  <a:lnTo>
                    <a:pt x="4" y="192"/>
                  </a:lnTo>
                  <a:lnTo>
                    <a:pt x="7" y="177"/>
                  </a:lnTo>
                  <a:lnTo>
                    <a:pt x="11" y="163"/>
                  </a:lnTo>
                  <a:lnTo>
                    <a:pt x="15" y="148"/>
                  </a:lnTo>
                  <a:lnTo>
                    <a:pt x="19" y="134"/>
                  </a:lnTo>
                  <a:lnTo>
                    <a:pt x="25" y="121"/>
                  </a:lnTo>
                  <a:lnTo>
                    <a:pt x="25" y="121"/>
                  </a:lnTo>
                  <a:lnTo>
                    <a:pt x="33" y="107"/>
                  </a:lnTo>
                  <a:lnTo>
                    <a:pt x="41" y="94"/>
                  </a:lnTo>
                  <a:lnTo>
                    <a:pt x="49" y="82"/>
                  </a:lnTo>
                  <a:lnTo>
                    <a:pt x="60" y="70"/>
                  </a:lnTo>
                  <a:lnTo>
                    <a:pt x="71" y="60"/>
                  </a:lnTo>
                  <a:lnTo>
                    <a:pt x="82" y="49"/>
                  </a:lnTo>
                  <a:lnTo>
                    <a:pt x="95" y="40"/>
                  </a:lnTo>
                  <a:lnTo>
                    <a:pt x="108" y="31"/>
                  </a:lnTo>
                  <a:lnTo>
                    <a:pt x="108" y="31"/>
                  </a:lnTo>
                  <a:lnTo>
                    <a:pt x="121" y="24"/>
                  </a:lnTo>
                  <a:lnTo>
                    <a:pt x="134" y="18"/>
                  </a:lnTo>
                  <a:lnTo>
                    <a:pt x="149" y="13"/>
                  </a:lnTo>
                  <a:lnTo>
                    <a:pt x="163" y="8"/>
                  </a:lnTo>
                  <a:lnTo>
                    <a:pt x="179" y="4"/>
                  </a:lnTo>
                  <a:lnTo>
                    <a:pt x="194" y="2"/>
                  </a:lnTo>
                  <a:lnTo>
                    <a:pt x="21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43" y="0"/>
                  </a:lnTo>
                  <a:lnTo>
                    <a:pt x="259" y="2"/>
                  </a:lnTo>
                  <a:lnTo>
                    <a:pt x="273" y="4"/>
                  </a:lnTo>
                  <a:lnTo>
                    <a:pt x="287" y="9"/>
                  </a:lnTo>
                  <a:lnTo>
                    <a:pt x="301" y="14"/>
                  </a:lnTo>
                  <a:lnTo>
                    <a:pt x="313" y="20"/>
                  </a:lnTo>
                  <a:lnTo>
                    <a:pt x="325" y="28"/>
                  </a:lnTo>
                  <a:lnTo>
                    <a:pt x="335" y="36"/>
                  </a:lnTo>
                  <a:lnTo>
                    <a:pt x="335" y="36"/>
                  </a:lnTo>
                  <a:lnTo>
                    <a:pt x="345" y="45"/>
                  </a:lnTo>
                  <a:lnTo>
                    <a:pt x="353" y="55"/>
                  </a:lnTo>
                  <a:lnTo>
                    <a:pt x="362" y="65"/>
                  </a:lnTo>
                  <a:lnTo>
                    <a:pt x="368" y="77"/>
                  </a:lnTo>
                  <a:lnTo>
                    <a:pt x="374" y="89"/>
                  </a:lnTo>
                  <a:lnTo>
                    <a:pt x="377" y="102"/>
                  </a:lnTo>
                  <a:lnTo>
                    <a:pt x="381" y="116"/>
                  </a:lnTo>
                  <a:lnTo>
                    <a:pt x="383" y="130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1" y="134"/>
                  </a:lnTo>
                  <a:lnTo>
                    <a:pt x="280" y="127"/>
                  </a:lnTo>
                  <a:lnTo>
                    <a:pt x="278" y="119"/>
                  </a:lnTo>
                  <a:lnTo>
                    <a:pt x="275" y="114"/>
                  </a:lnTo>
                  <a:lnTo>
                    <a:pt x="272" y="108"/>
                  </a:lnTo>
                  <a:lnTo>
                    <a:pt x="269" y="102"/>
                  </a:lnTo>
                  <a:lnTo>
                    <a:pt x="266" y="97"/>
                  </a:lnTo>
                  <a:lnTo>
                    <a:pt x="262" y="94"/>
                  </a:lnTo>
                  <a:lnTo>
                    <a:pt x="262" y="94"/>
                  </a:lnTo>
                  <a:lnTo>
                    <a:pt x="257" y="90"/>
                  </a:lnTo>
                  <a:lnTo>
                    <a:pt x="253" y="87"/>
                  </a:lnTo>
                  <a:lnTo>
                    <a:pt x="248" y="84"/>
                  </a:lnTo>
                  <a:lnTo>
                    <a:pt x="242" y="82"/>
                  </a:lnTo>
                  <a:lnTo>
                    <a:pt x="236" y="81"/>
                  </a:lnTo>
                  <a:lnTo>
                    <a:pt x="230" y="80"/>
                  </a:lnTo>
                  <a:lnTo>
                    <a:pt x="224" y="78"/>
                  </a:lnTo>
                  <a:lnTo>
                    <a:pt x="217" y="78"/>
                  </a:lnTo>
                  <a:lnTo>
                    <a:pt x="217" y="78"/>
                  </a:lnTo>
                  <a:lnTo>
                    <a:pt x="210" y="78"/>
                  </a:lnTo>
                  <a:lnTo>
                    <a:pt x="202" y="80"/>
                  </a:lnTo>
                  <a:lnTo>
                    <a:pt x="195" y="81"/>
                  </a:lnTo>
                  <a:lnTo>
                    <a:pt x="188" y="83"/>
                  </a:lnTo>
                  <a:lnTo>
                    <a:pt x="181" y="87"/>
                  </a:lnTo>
                  <a:lnTo>
                    <a:pt x="174" y="90"/>
                  </a:lnTo>
                  <a:lnTo>
                    <a:pt x="167" y="95"/>
                  </a:lnTo>
                  <a:lnTo>
                    <a:pt x="159" y="101"/>
                  </a:lnTo>
                  <a:lnTo>
                    <a:pt x="159" y="101"/>
                  </a:lnTo>
                  <a:lnTo>
                    <a:pt x="153" y="107"/>
                  </a:lnTo>
                  <a:lnTo>
                    <a:pt x="146" y="114"/>
                  </a:lnTo>
                  <a:lnTo>
                    <a:pt x="141" y="121"/>
                  </a:lnTo>
                  <a:lnTo>
                    <a:pt x="135" y="129"/>
                  </a:lnTo>
                  <a:lnTo>
                    <a:pt x="131" y="137"/>
                  </a:lnTo>
                  <a:lnTo>
                    <a:pt x="127" y="147"/>
                  </a:lnTo>
                  <a:lnTo>
                    <a:pt x="122" y="157"/>
                  </a:lnTo>
                  <a:lnTo>
                    <a:pt x="119" y="168"/>
                  </a:lnTo>
                  <a:lnTo>
                    <a:pt x="119" y="168"/>
                  </a:lnTo>
                  <a:lnTo>
                    <a:pt x="115" y="178"/>
                  </a:lnTo>
                  <a:lnTo>
                    <a:pt x="113" y="190"/>
                  </a:lnTo>
                  <a:lnTo>
                    <a:pt x="110" y="201"/>
                  </a:lnTo>
                  <a:lnTo>
                    <a:pt x="109" y="211"/>
                  </a:lnTo>
                  <a:lnTo>
                    <a:pt x="107" y="222"/>
                  </a:lnTo>
                  <a:lnTo>
                    <a:pt x="107" y="232"/>
                  </a:lnTo>
                  <a:lnTo>
                    <a:pt x="106" y="242"/>
                  </a:lnTo>
                  <a:lnTo>
                    <a:pt x="106" y="252"/>
                  </a:lnTo>
                  <a:lnTo>
                    <a:pt x="106" y="252"/>
                  </a:lnTo>
                  <a:lnTo>
                    <a:pt x="106" y="261"/>
                  </a:lnTo>
                  <a:lnTo>
                    <a:pt x="107" y="269"/>
                  </a:lnTo>
                  <a:lnTo>
                    <a:pt x="108" y="276"/>
                  </a:lnTo>
                  <a:lnTo>
                    <a:pt x="110" y="283"/>
                  </a:lnTo>
                  <a:lnTo>
                    <a:pt x="112" y="289"/>
                  </a:lnTo>
                  <a:lnTo>
                    <a:pt x="115" y="295"/>
                  </a:lnTo>
                  <a:lnTo>
                    <a:pt x="118" y="29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6" y="309"/>
                  </a:lnTo>
                  <a:lnTo>
                    <a:pt x="131" y="312"/>
                  </a:lnTo>
                  <a:lnTo>
                    <a:pt x="135" y="315"/>
                  </a:lnTo>
                  <a:lnTo>
                    <a:pt x="140" y="317"/>
                  </a:lnTo>
                  <a:lnTo>
                    <a:pt x="146" y="319"/>
                  </a:lnTo>
                  <a:lnTo>
                    <a:pt x="151" y="320"/>
                  </a:lnTo>
                  <a:lnTo>
                    <a:pt x="158" y="322"/>
                  </a:lnTo>
                  <a:lnTo>
                    <a:pt x="164" y="322"/>
                  </a:lnTo>
                  <a:lnTo>
                    <a:pt x="164" y="322"/>
                  </a:lnTo>
                  <a:lnTo>
                    <a:pt x="170" y="322"/>
                  </a:lnTo>
                  <a:lnTo>
                    <a:pt x="177" y="320"/>
                  </a:lnTo>
                  <a:lnTo>
                    <a:pt x="183" y="320"/>
                  </a:lnTo>
                  <a:lnTo>
                    <a:pt x="189" y="318"/>
                  </a:lnTo>
                  <a:lnTo>
                    <a:pt x="195" y="317"/>
                  </a:lnTo>
                  <a:lnTo>
                    <a:pt x="201" y="313"/>
                  </a:lnTo>
                  <a:lnTo>
                    <a:pt x="207" y="310"/>
                  </a:lnTo>
                  <a:lnTo>
                    <a:pt x="212" y="306"/>
                  </a:lnTo>
                  <a:lnTo>
                    <a:pt x="212" y="306"/>
                  </a:lnTo>
                  <a:lnTo>
                    <a:pt x="218" y="302"/>
                  </a:lnTo>
                  <a:lnTo>
                    <a:pt x="224" y="296"/>
                  </a:lnTo>
                  <a:lnTo>
                    <a:pt x="229" y="289"/>
                  </a:lnTo>
                  <a:lnTo>
                    <a:pt x="235" y="282"/>
                  </a:lnTo>
                  <a:lnTo>
                    <a:pt x="240" y="275"/>
                  </a:lnTo>
                  <a:lnTo>
                    <a:pt x="243" y="266"/>
                  </a:lnTo>
                  <a:lnTo>
                    <a:pt x="248" y="258"/>
                  </a:lnTo>
                  <a:lnTo>
                    <a:pt x="252" y="2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159" y="4065"/>
              <a:ext cx="93" cy="101"/>
            </a:xfrm>
            <a:custGeom>
              <a:avLst/>
              <a:gdLst/>
              <a:ahLst/>
              <a:cxnLst>
                <a:cxn ang="0">
                  <a:pos x="105" y="235"/>
                </a:cxn>
                <a:cxn ang="0">
                  <a:pos x="105" y="238"/>
                </a:cxn>
                <a:cxn ang="0">
                  <a:pos x="103" y="244"/>
                </a:cxn>
                <a:cxn ang="0">
                  <a:pos x="103" y="246"/>
                </a:cxn>
                <a:cxn ang="0">
                  <a:pos x="104" y="264"/>
                </a:cxn>
                <a:cxn ang="0">
                  <a:pos x="108" y="279"/>
                </a:cxn>
                <a:cxn ang="0">
                  <a:pos x="115" y="293"/>
                </a:cxn>
                <a:cxn ang="0">
                  <a:pos x="123" y="306"/>
                </a:cxn>
                <a:cxn ang="0">
                  <a:pos x="129" y="312"/>
                </a:cxn>
                <a:cxn ang="0">
                  <a:pos x="142" y="320"/>
                </a:cxn>
                <a:cxn ang="0">
                  <a:pos x="157" y="327"/>
                </a:cxn>
                <a:cxn ang="0">
                  <a:pos x="172" y="331"/>
                </a:cxn>
                <a:cxn ang="0">
                  <a:pos x="181" y="331"/>
                </a:cxn>
                <a:cxn ang="0">
                  <a:pos x="205" y="327"/>
                </a:cxn>
                <a:cxn ang="0">
                  <a:pos x="226" y="317"/>
                </a:cxn>
                <a:cxn ang="0">
                  <a:pos x="245" y="299"/>
                </a:cxn>
                <a:cxn ang="0">
                  <a:pos x="262" y="275"/>
                </a:cxn>
                <a:cxn ang="0">
                  <a:pos x="358" y="291"/>
                </a:cxn>
                <a:cxn ang="0">
                  <a:pos x="342" y="318"/>
                </a:cxn>
                <a:cxn ang="0">
                  <a:pos x="324" y="342"/>
                </a:cxn>
                <a:cxn ang="0">
                  <a:pos x="304" y="362"/>
                </a:cxn>
                <a:cxn ang="0">
                  <a:pos x="282" y="378"/>
                </a:cxn>
                <a:cxn ang="0">
                  <a:pos x="272" y="384"/>
                </a:cxn>
                <a:cxn ang="0">
                  <a:pos x="247" y="394"/>
                </a:cxn>
                <a:cxn ang="0">
                  <a:pos x="221" y="402"/>
                </a:cxn>
                <a:cxn ang="0">
                  <a:pos x="194" y="405"/>
                </a:cxn>
                <a:cxn ang="0">
                  <a:pos x="181" y="405"/>
                </a:cxn>
                <a:cxn ang="0">
                  <a:pos x="142" y="403"/>
                </a:cxn>
                <a:cxn ang="0">
                  <a:pos x="108" y="393"/>
                </a:cxn>
                <a:cxn ang="0">
                  <a:pos x="77" y="378"/>
                </a:cxn>
                <a:cxn ang="0">
                  <a:pos x="50" y="356"/>
                </a:cxn>
                <a:cxn ang="0">
                  <a:pos x="38" y="343"/>
                </a:cxn>
                <a:cxn ang="0">
                  <a:pos x="20" y="313"/>
                </a:cxn>
                <a:cxn ang="0">
                  <a:pos x="7" y="282"/>
                </a:cxn>
                <a:cxn ang="0">
                  <a:pos x="1" y="245"/>
                </a:cxn>
                <a:cxn ang="0">
                  <a:pos x="0" y="225"/>
                </a:cxn>
                <a:cxn ang="0">
                  <a:pos x="2" y="186"/>
                </a:cxn>
                <a:cxn ang="0">
                  <a:pos x="12" y="150"/>
                </a:cxn>
                <a:cxn ang="0">
                  <a:pos x="26" y="116"/>
                </a:cxn>
                <a:cxn ang="0">
                  <a:pos x="46" y="83"/>
                </a:cxn>
                <a:cxn ang="0">
                  <a:pos x="61" y="63"/>
                </a:cxn>
                <a:cxn ang="0">
                  <a:pos x="98" y="31"/>
                </a:cxn>
                <a:cxn ang="0">
                  <a:pos x="141" y="11"/>
                </a:cxn>
                <a:cxn ang="0">
                  <a:pos x="191" y="1"/>
                </a:cxn>
                <a:cxn ang="0">
                  <a:pos x="219" y="0"/>
                </a:cxn>
                <a:cxn ang="0">
                  <a:pos x="253" y="2"/>
                </a:cxn>
                <a:cxn ang="0">
                  <a:pos x="284" y="10"/>
                </a:cxn>
                <a:cxn ang="0">
                  <a:pos x="310" y="24"/>
                </a:cxn>
                <a:cxn ang="0">
                  <a:pos x="333" y="44"/>
                </a:cxn>
                <a:cxn ang="0">
                  <a:pos x="343" y="56"/>
                </a:cxn>
                <a:cxn ang="0">
                  <a:pos x="359" y="83"/>
                </a:cxn>
                <a:cxn ang="0">
                  <a:pos x="370" y="114"/>
                </a:cxn>
                <a:cxn ang="0">
                  <a:pos x="375" y="149"/>
                </a:cxn>
                <a:cxn ang="0">
                  <a:pos x="376" y="168"/>
                </a:cxn>
                <a:cxn ang="0">
                  <a:pos x="376" y="186"/>
                </a:cxn>
                <a:cxn ang="0">
                  <a:pos x="375" y="204"/>
                </a:cxn>
                <a:cxn ang="0">
                  <a:pos x="372" y="221"/>
                </a:cxn>
                <a:cxn ang="0">
                  <a:pos x="370" y="235"/>
                </a:cxn>
              </a:cxnLst>
              <a:rect l="0" t="0" r="r" b="b"/>
              <a:pathLst>
                <a:path w="376" h="405">
                  <a:moveTo>
                    <a:pt x="370" y="235"/>
                  </a:moveTo>
                  <a:lnTo>
                    <a:pt x="105" y="235"/>
                  </a:lnTo>
                  <a:lnTo>
                    <a:pt x="105" y="235"/>
                  </a:lnTo>
                  <a:lnTo>
                    <a:pt x="105" y="238"/>
                  </a:lnTo>
                  <a:lnTo>
                    <a:pt x="104" y="242"/>
                  </a:lnTo>
                  <a:lnTo>
                    <a:pt x="103" y="244"/>
                  </a:lnTo>
                  <a:lnTo>
                    <a:pt x="103" y="246"/>
                  </a:lnTo>
                  <a:lnTo>
                    <a:pt x="103" y="246"/>
                  </a:lnTo>
                  <a:lnTo>
                    <a:pt x="103" y="256"/>
                  </a:lnTo>
                  <a:lnTo>
                    <a:pt x="104" y="264"/>
                  </a:lnTo>
                  <a:lnTo>
                    <a:pt x="105" y="272"/>
                  </a:lnTo>
                  <a:lnTo>
                    <a:pt x="108" y="279"/>
                  </a:lnTo>
                  <a:lnTo>
                    <a:pt x="111" y="288"/>
                  </a:lnTo>
                  <a:lnTo>
                    <a:pt x="115" y="293"/>
                  </a:lnTo>
                  <a:lnTo>
                    <a:pt x="118" y="300"/>
                  </a:lnTo>
                  <a:lnTo>
                    <a:pt x="123" y="306"/>
                  </a:lnTo>
                  <a:lnTo>
                    <a:pt x="123" y="306"/>
                  </a:lnTo>
                  <a:lnTo>
                    <a:pt x="129" y="312"/>
                  </a:lnTo>
                  <a:lnTo>
                    <a:pt x="135" y="317"/>
                  </a:lnTo>
                  <a:lnTo>
                    <a:pt x="142" y="320"/>
                  </a:lnTo>
                  <a:lnTo>
                    <a:pt x="150" y="324"/>
                  </a:lnTo>
                  <a:lnTo>
                    <a:pt x="157" y="327"/>
                  </a:lnTo>
                  <a:lnTo>
                    <a:pt x="164" y="330"/>
                  </a:lnTo>
                  <a:lnTo>
                    <a:pt x="172" y="331"/>
                  </a:lnTo>
                  <a:lnTo>
                    <a:pt x="181" y="331"/>
                  </a:lnTo>
                  <a:lnTo>
                    <a:pt x="181" y="331"/>
                  </a:lnTo>
                  <a:lnTo>
                    <a:pt x="193" y="330"/>
                  </a:lnTo>
                  <a:lnTo>
                    <a:pt x="205" y="327"/>
                  </a:lnTo>
                  <a:lnTo>
                    <a:pt x="215" y="323"/>
                  </a:lnTo>
                  <a:lnTo>
                    <a:pt x="226" y="317"/>
                  </a:lnTo>
                  <a:lnTo>
                    <a:pt x="236" y="309"/>
                  </a:lnTo>
                  <a:lnTo>
                    <a:pt x="245" y="299"/>
                  </a:lnTo>
                  <a:lnTo>
                    <a:pt x="254" y="288"/>
                  </a:lnTo>
                  <a:lnTo>
                    <a:pt x="262" y="275"/>
                  </a:lnTo>
                  <a:lnTo>
                    <a:pt x="358" y="291"/>
                  </a:lnTo>
                  <a:lnTo>
                    <a:pt x="358" y="291"/>
                  </a:lnTo>
                  <a:lnTo>
                    <a:pt x="349" y="305"/>
                  </a:lnTo>
                  <a:lnTo>
                    <a:pt x="342" y="318"/>
                  </a:lnTo>
                  <a:lnTo>
                    <a:pt x="333" y="330"/>
                  </a:lnTo>
                  <a:lnTo>
                    <a:pt x="324" y="342"/>
                  </a:lnTo>
                  <a:lnTo>
                    <a:pt x="314" y="352"/>
                  </a:lnTo>
                  <a:lnTo>
                    <a:pt x="304" y="362"/>
                  </a:lnTo>
                  <a:lnTo>
                    <a:pt x="293" y="370"/>
                  </a:lnTo>
                  <a:lnTo>
                    <a:pt x="282" y="378"/>
                  </a:lnTo>
                  <a:lnTo>
                    <a:pt x="282" y="378"/>
                  </a:lnTo>
                  <a:lnTo>
                    <a:pt x="272" y="384"/>
                  </a:lnTo>
                  <a:lnTo>
                    <a:pt x="260" y="390"/>
                  </a:lnTo>
                  <a:lnTo>
                    <a:pt x="247" y="394"/>
                  </a:lnTo>
                  <a:lnTo>
                    <a:pt x="235" y="398"/>
                  </a:lnTo>
                  <a:lnTo>
                    <a:pt x="221" y="402"/>
                  </a:lnTo>
                  <a:lnTo>
                    <a:pt x="208" y="404"/>
                  </a:lnTo>
                  <a:lnTo>
                    <a:pt x="194" y="405"/>
                  </a:lnTo>
                  <a:lnTo>
                    <a:pt x="181" y="405"/>
                  </a:lnTo>
                  <a:lnTo>
                    <a:pt x="181" y="405"/>
                  </a:lnTo>
                  <a:lnTo>
                    <a:pt x="162" y="404"/>
                  </a:lnTo>
                  <a:lnTo>
                    <a:pt x="142" y="403"/>
                  </a:lnTo>
                  <a:lnTo>
                    <a:pt x="124" y="398"/>
                  </a:lnTo>
                  <a:lnTo>
                    <a:pt x="108" y="393"/>
                  </a:lnTo>
                  <a:lnTo>
                    <a:pt x="92" y="386"/>
                  </a:lnTo>
                  <a:lnTo>
                    <a:pt x="77" y="378"/>
                  </a:lnTo>
                  <a:lnTo>
                    <a:pt x="63" y="367"/>
                  </a:lnTo>
                  <a:lnTo>
                    <a:pt x="50" y="356"/>
                  </a:lnTo>
                  <a:lnTo>
                    <a:pt x="50" y="356"/>
                  </a:lnTo>
                  <a:lnTo>
                    <a:pt x="38" y="343"/>
                  </a:lnTo>
                  <a:lnTo>
                    <a:pt x="29" y="329"/>
                  </a:lnTo>
                  <a:lnTo>
                    <a:pt x="20" y="313"/>
                  </a:lnTo>
                  <a:lnTo>
                    <a:pt x="13" y="298"/>
                  </a:lnTo>
                  <a:lnTo>
                    <a:pt x="7" y="282"/>
                  </a:lnTo>
                  <a:lnTo>
                    <a:pt x="4" y="264"/>
                  </a:lnTo>
                  <a:lnTo>
                    <a:pt x="1" y="245"/>
                  </a:lnTo>
                  <a:lnTo>
                    <a:pt x="0" y="225"/>
                  </a:lnTo>
                  <a:lnTo>
                    <a:pt x="0" y="225"/>
                  </a:lnTo>
                  <a:lnTo>
                    <a:pt x="1" y="205"/>
                  </a:lnTo>
                  <a:lnTo>
                    <a:pt x="2" y="186"/>
                  </a:lnTo>
                  <a:lnTo>
                    <a:pt x="6" y="168"/>
                  </a:lnTo>
                  <a:lnTo>
                    <a:pt x="12" y="150"/>
                  </a:lnTo>
                  <a:lnTo>
                    <a:pt x="18" y="132"/>
                  </a:lnTo>
                  <a:lnTo>
                    <a:pt x="26" y="116"/>
                  </a:lnTo>
                  <a:lnTo>
                    <a:pt x="35" y="100"/>
                  </a:lnTo>
                  <a:lnTo>
                    <a:pt x="46" y="83"/>
                  </a:lnTo>
                  <a:lnTo>
                    <a:pt x="46" y="83"/>
                  </a:lnTo>
                  <a:lnTo>
                    <a:pt x="61" y="63"/>
                  </a:lnTo>
                  <a:lnTo>
                    <a:pt x="79" y="47"/>
                  </a:lnTo>
                  <a:lnTo>
                    <a:pt x="98" y="31"/>
                  </a:lnTo>
                  <a:lnTo>
                    <a:pt x="120" y="20"/>
                  </a:lnTo>
                  <a:lnTo>
                    <a:pt x="141" y="11"/>
                  </a:lnTo>
                  <a:lnTo>
                    <a:pt x="166" y="4"/>
                  </a:lnTo>
                  <a:lnTo>
                    <a:pt x="191" y="1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37" y="1"/>
                  </a:lnTo>
                  <a:lnTo>
                    <a:pt x="253" y="2"/>
                  </a:lnTo>
                  <a:lnTo>
                    <a:pt x="269" y="6"/>
                  </a:lnTo>
                  <a:lnTo>
                    <a:pt x="284" y="10"/>
                  </a:lnTo>
                  <a:lnTo>
                    <a:pt x="297" y="16"/>
                  </a:lnTo>
                  <a:lnTo>
                    <a:pt x="310" y="24"/>
                  </a:lnTo>
                  <a:lnTo>
                    <a:pt x="322" y="34"/>
                  </a:lnTo>
                  <a:lnTo>
                    <a:pt x="333" y="44"/>
                  </a:lnTo>
                  <a:lnTo>
                    <a:pt x="333" y="44"/>
                  </a:lnTo>
                  <a:lnTo>
                    <a:pt x="343" y="56"/>
                  </a:lnTo>
                  <a:lnTo>
                    <a:pt x="352" y="69"/>
                  </a:lnTo>
                  <a:lnTo>
                    <a:pt x="359" y="83"/>
                  </a:lnTo>
                  <a:lnTo>
                    <a:pt x="365" y="97"/>
                  </a:lnTo>
                  <a:lnTo>
                    <a:pt x="370" y="114"/>
                  </a:lnTo>
                  <a:lnTo>
                    <a:pt x="373" y="131"/>
                  </a:lnTo>
                  <a:lnTo>
                    <a:pt x="375" y="149"/>
                  </a:lnTo>
                  <a:lnTo>
                    <a:pt x="376" y="168"/>
                  </a:lnTo>
                  <a:lnTo>
                    <a:pt x="376" y="168"/>
                  </a:lnTo>
                  <a:lnTo>
                    <a:pt x="376" y="177"/>
                  </a:lnTo>
                  <a:lnTo>
                    <a:pt x="376" y="186"/>
                  </a:lnTo>
                  <a:lnTo>
                    <a:pt x="375" y="195"/>
                  </a:lnTo>
                  <a:lnTo>
                    <a:pt x="375" y="204"/>
                  </a:lnTo>
                  <a:lnTo>
                    <a:pt x="373" y="212"/>
                  </a:lnTo>
                  <a:lnTo>
                    <a:pt x="372" y="221"/>
                  </a:lnTo>
                  <a:lnTo>
                    <a:pt x="371" y="228"/>
                  </a:lnTo>
                  <a:lnTo>
                    <a:pt x="370" y="235"/>
                  </a:lnTo>
                  <a:lnTo>
                    <a:pt x="370" y="2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187" y="4083"/>
              <a:ext cx="41" cy="25"/>
            </a:xfrm>
            <a:custGeom>
              <a:avLst/>
              <a:gdLst/>
              <a:ahLst/>
              <a:cxnLst>
                <a:cxn ang="0">
                  <a:pos x="166" y="98"/>
                </a:cxn>
                <a:cxn ang="0">
                  <a:pos x="166" y="98"/>
                </a:cxn>
                <a:cxn ang="0">
                  <a:pos x="166" y="95"/>
                </a:cxn>
                <a:cxn ang="0">
                  <a:pos x="166" y="91"/>
                </a:cxn>
                <a:cxn ang="0">
                  <a:pos x="166" y="89"/>
                </a:cxn>
                <a:cxn ang="0">
                  <a:pos x="166" y="87"/>
                </a:cxn>
                <a:cxn ang="0">
                  <a:pos x="166" y="87"/>
                </a:cxn>
                <a:cxn ang="0">
                  <a:pos x="166" y="76"/>
                </a:cxn>
                <a:cxn ang="0">
                  <a:pos x="165" y="65"/>
                </a:cxn>
                <a:cxn ang="0">
                  <a:pos x="164" y="57"/>
                </a:cxn>
                <a:cxn ang="0">
                  <a:pos x="161" y="48"/>
                </a:cxn>
                <a:cxn ang="0">
                  <a:pos x="159" y="41"/>
                </a:cxn>
                <a:cxn ang="0">
                  <a:pos x="155" y="34"/>
                </a:cxn>
                <a:cxn ang="0">
                  <a:pos x="150" y="27"/>
                </a:cxn>
                <a:cxn ang="0">
                  <a:pos x="146" y="22"/>
                </a:cxn>
                <a:cxn ang="0">
                  <a:pos x="146" y="22"/>
                </a:cxn>
                <a:cxn ang="0">
                  <a:pos x="141" y="17"/>
                </a:cxn>
                <a:cxn ang="0">
                  <a:pos x="136" y="13"/>
                </a:cxn>
                <a:cxn ang="0">
                  <a:pos x="130" y="9"/>
                </a:cxn>
                <a:cxn ang="0">
                  <a:pos x="124" y="6"/>
                </a:cxn>
                <a:cxn ang="0">
                  <a:pos x="117" y="3"/>
                </a:cxn>
                <a:cxn ang="0">
                  <a:pos x="110" y="1"/>
                </a:cxn>
                <a:cxn ang="0">
                  <a:pos x="101" y="0"/>
                </a:cxn>
                <a:cxn ang="0">
                  <a:pos x="93" y="0"/>
                </a:cxn>
                <a:cxn ang="0">
                  <a:pos x="93" y="0"/>
                </a:cxn>
                <a:cxn ang="0">
                  <a:pos x="86" y="0"/>
                </a:cxn>
                <a:cxn ang="0">
                  <a:pos x="77" y="1"/>
                </a:cxn>
                <a:cxn ang="0">
                  <a:pos x="70" y="3"/>
                </a:cxn>
                <a:cxn ang="0">
                  <a:pos x="63" y="7"/>
                </a:cxn>
                <a:cxn ang="0">
                  <a:pos x="56" y="10"/>
                </a:cxn>
                <a:cxn ang="0">
                  <a:pos x="49" y="14"/>
                </a:cxn>
                <a:cxn ang="0">
                  <a:pos x="42" y="18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28" y="31"/>
                </a:cxn>
                <a:cxn ang="0">
                  <a:pos x="24" y="38"/>
                </a:cxn>
                <a:cxn ang="0">
                  <a:pos x="18" y="47"/>
                </a:cxn>
                <a:cxn ang="0">
                  <a:pos x="13" y="56"/>
                </a:cxn>
                <a:cxn ang="0">
                  <a:pos x="9" y="65"/>
                </a:cxn>
                <a:cxn ang="0">
                  <a:pos x="4" y="76"/>
                </a:cxn>
                <a:cxn ang="0">
                  <a:pos x="2" y="87"/>
                </a:cxn>
                <a:cxn ang="0">
                  <a:pos x="0" y="98"/>
                </a:cxn>
                <a:cxn ang="0">
                  <a:pos x="166" y="98"/>
                </a:cxn>
              </a:cxnLst>
              <a:rect l="0" t="0" r="r" b="b"/>
              <a:pathLst>
                <a:path w="166" h="98">
                  <a:moveTo>
                    <a:pt x="166" y="98"/>
                  </a:moveTo>
                  <a:lnTo>
                    <a:pt x="166" y="98"/>
                  </a:lnTo>
                  <a:lnTo>
                    <a:pt x="166" y="95"/>
                  </a:lnTo>
                  <a:lnTo>
                    <a:pt x="166" y="91"/>
                  </a:lnTo>
                  <a:lnTo>
                    <a:pt x="166" y="89"/>
                  </a:lnTo>
                  <a:lnTo>
                    <a:pt x="166" y="87"/>
                  </a:lnTo>
                  <a:lnTo>
                    <a:pt x="166" y="87"/>
                  </a:lnTo>
                  <a:lnTo>
                    <a:pt x="166" y="76"/>
                  </a:lnTo>
                  <a:lnTo>
                    <a:pt x="165" y="65"/>
                  </a:lnTo>
                  <a:lnTo>
                    <a:pt x="164" y="57"/>
                  </a:lnTo>
                  <a:lnTo>
                    <a:pt x="161" y="48"/>
                  </a:lnTo>
                  <a:lnTo>
                    <a:pt x="159" y="41"/>
                  </a:lnTo>
                  <a:lnTo>
                    <a:pt x="155" y="34"/>
                  </a:lnTo>
                  <a:lnTo>
                    <a:pt x="150" y="27"/>
                  </a:lnTo>
                  <a:lnTo>
                    <a:pt x="146" y="22"/>
                  </a:lnTo>
                  <a:lnTo>
                    <a:pt x="146" y="22"/>
                  </a:lnTo>
                  <a:lnTo>
                    <a:pt x="141" y="17"/>
                  </a:lnTo>
                  <a:lnTo>
                    <a:pt x="136" y="13"/>
                  </a:lnTo>
                  <a:lnTo>
                    <a:pt x="130" y="9"/>
                  </a:lnTo>
                  <a:lnTo>
                    <a:pt x="124" y="6"/>
                  </a:lnTo>
                  <a:lnTo>
                    <a:pt x="117" y="3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86" y="0"/>
                  </a:lnTo>
                  <a:lnTo>
                    <a:pt x="77" y="1"/>
                  </a:lnTo>
                  <a:lnTo>
                    <a:pt x="70" y="3"/>
                  </a:lnTo>
                  <a:lnTo>
                    <a:pt x="63" y="7"/>
                  </a:lnTo>
                  <a:lnTo>
                    <a:pt x="56" y="10"/>
                  </a:lnTo>
                  <a:lnTo>
                    <a:pt x="49" y="14"/>
                  </a:lnTo>
                  <a:lnTo>
                    <a:pt x="42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8" y="31"/>
                  </a:lnTo>
                  <a:lnTo>
                    <a:pt x="24" y="38"/>
                  </a:lnTo>
                  <a:lnTo>
                    <a:pt x="18" y="47"/>
                  </a:lnTo>
                  <a:lnTo>
                    <a:pt x="13" y="56"/>
                  </a:lnTo>
                  <a:lnTo>
                    <a:pt x="9" y="65"/>
                  </a:lnTo>
                  <a:lnTo>
                    <a:pt x="4" y="76"/>
                  </a:lnTo>
                  <a:lnTo>
                    <a:pt x="2" y="87"/>
                  </a:lnTo>
                  <a:lnTo>
                    <a:pt x="0" y="98"/>
                  </a:lnTo>
                  <a:lnTo>
                    <a:pt x="166" y="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9" name="Picture 2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2362200"/>
            <a:ext cx="113665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816100" y="2286000"/>
            <a:ext cx="76771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87575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22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5C5E79E-5952-4D20-9068-95123A583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04D7-1086-42A4-9923-AA0EFAFD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5" y="533400"/>
            <a:ext cx="1939925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0" y="533400"/>
            <a:ext cx="566737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8589-8B88-424F-AA4D-A11EE594C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A362C-32D1-47DF-9C87-7F0D57A13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967D-B3F1-4AD3-AD88-FDE956E34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8036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036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17B9-BBF3-4C10-8CA0-E43793697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73C74-9B39-4D77-A207-F502B8A0C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FDFD-8EE5-4BEB-AB85-BD57D63CE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24</a:t>
            </a:r>
            <a:r>
              <a:rPr lang="en-US" baseline="30000"/>
              <a:t>th</a:t>
            </a:r>
            <a:r>
              <a:rPr lang="en-US"/>
              <a:t> February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8C67BC-31C9-43FD-8A6B-5916869F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9194-BEE6-4AFD-981D-82B54B57A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CF75-BABE-43B3-BAA3-7618C0401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Ken Wyllie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0500" y="6248400"/>
            <a:ext cx="336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24th February 2009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5800" y="6248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1A47FF2-953A-4442-AA09-C80E11B2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93950" y="533400"/>
            <a:ext cx="6438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981200"/>
            <a:ext cx="7759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36" descr="lhcb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81000" y="304800"/>
            <a:ext cx="838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571500" indent="-5715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24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47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2pPr>
      <a:lvl3pPr marL="15621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1600" b="1">
          <a:solidFill>
            <a:schemeClr val="tx1"/>
          </a:solidFill>
          <a:latin typeface="+mn-lt"/>
        </a:defRPr>
      </a:lvl3pPr>
      <a:lvl4pPr marL="1924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u"/>
        <a:defRPr sz="1400" b="1">
          <a:solidFill>
            <a:srgbClr val="0000FF"/>
          </a:solidFill>
          <a:latin typeface="+mn-lt"/>
        </a:defRPr>
      </a:lvl4pPr>
      <a:lvl5pPr marL="22860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5pPr>
      <a:lvl6pPr marL="27432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6pPr>
      <a:lvl7pPr marL="32004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7pPr>
      <a:lvl8pPr marL="36576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8pPr>
      <a:lvl9pPr marL="41148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Ken Wyllie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94BB1-4C60-416D-BD27-92EB3E599E71}" type="slidenum">
              <a:rPr lang="en-US"/>
              <a:pPr/>
              <a:t>1</a:t>
            </a:fld>
            <a:endParaRPr lang="en-US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838200" y="1981200"/>
            <a:ext cx="792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3600" dirty="0" err="1">
                <a:solidFill>
                  <a:schemeClr val="bg1"/>
                </a:solidFill>
                <a:latin typeface="Century Gothic" pitchFamily="34" charset="0"/>
              </a:rPr>
              <a:t>LHCb</a:t>
            </a:r>
            <a:r>
              <a:rPr lang="en-US" sz="3600" dirty="0">
                <a:solidFill>
                  <a:schemeClr val="bg1"/>
                </a:solidFill>
                <a:latin typeface="Century Gothic" pitchFamily="34" charset="0"/>
              </a:rPr>
              <a:t> Electronics Brainstorm</a:t>
            </a:r>
            <a:br>
              <a:rPr lang="en-US" sz="3600" dirty="0">
                <a:solidFill>
                  <a:schemeClr val="bg1"/>
                </a:solidFill>
                <a:latin typeface="Century Gothic" pitchFamily="34" charset="0"/>
              </a:rPr>
            </a:b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24</a:t>
            </a:r>
            <a:r>
              <a:rPr lang="en-US" baseline="30000"/>
              <a:t>th</a:t>
            </a:r>
            <a:r>
              <a:rPr lang="en-US"/>
              <a:t> February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Ken Wyllie</a:t>
            </a:r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24th February 2009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03AC6-01BC-410F-8806-D022C255C6FE}" type="slidenum">
              <a:rPr lang="en-US"/>
              <a:pPr/>
              <a:t>2</a:t>
            </a:fld>
            <a:endParaRPr lang="en-US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1143000" y="209550"/>
            <a:ext cx="7924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Summary of ROUGH link estimate from sub-dets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157091" name="Group 419"/>
          <p:cNvGraphicFramePr>
            <a:graphicFrameLocks noGrp="1"/>
          </p:cNvGraphicFramePr>
          <p:nvPr/>
        </p:nvGraphicFramePr>
        <p:xfrm>
          <a:off x="1524000" y="1295400"/>
          <a:ext cx="7010400" cy="4191635"/>
        </p:xfrm>
        <a:graphic>
          <a:graphicData uri="http://schemas.openxmlformats.org/drawingml/2006/table">
            <a:tbl>
              <a:tblPr/>
              <a:tblGrid>
                <a:gridCol w="1371600"/>
                <a:gridCol w="2925763"/>
                <a:gridCol w="271303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 zero-supp NZS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Zero supp ZS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Subdet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# GBT @ 3.2 Gbit/s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# GBT @ 3.2 Gbit/s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8652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750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Muon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54,564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8,362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Assuming “300 CHF per link”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 CHF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16.5 MCHF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2.5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MCHF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6" name="Text Box 369"/>
          <p:cNvSpPr txBox="1">
            <a:spLocks noChangeArrowheads="1"/>
          </p:cNvSpPr>
          <p:nvPr/>
        </p:nvSpPr>
        <p:spPr bwMode="auto">
          <a:xfrm>
            <a:off x="1524000" y="5867400"/>
            <a:ext cx="7086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>
                <a:latin typeface="Century Gothic" pitchFamily="34" charset="0"/>
              </a:rPr>
              <a:t>Rough estimate for optical links in existing LHCb = 1.1 MCHF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Ken Wyllie</a:t>
            </a: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24th February 2009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A739C-C9A3-4C56-8DD9-AF94AE223944}" type="slidenum">
              <a:rPr lang="en-US"/>
              <a:pPr/>
              <a:t>3</a:t>
            </a:fld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04800" y="1066800"/>
            <a:ext cx="9296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1143000" y="457200"/>
            <a:ext cx="7086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Architecture with ZS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6151" name="Picture 8" descr="lhcb_new_arch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1" descr="MMj039577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1676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2" descr="MMj039577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514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4" name="Group 23"/>
          <p:cNvGrpSpPr>
            <a:grpSpLocks/>
          </p:cNvGrpSpPr>
          <p:nvPr/>
        </p:nvGrpSpPr>
        <p:grpSpPr bwMode="auto">
          <a:xfrm>
            <a:off x="6629400" y="1219200"/>
            <a:ext cx="914400" cy="457200"/>
            <a:chOff x="3168" y="768"/>
            <a:chExt cx="576" cy="288"/>
          </a:xfrm>
        </p:grpSpPr>
        <p:sp>
          <p:nvSpPr>
            <p:cNvPr id="6178" name="Rectangle 24"/>
            <p:cNvSpPr>
              <a:spLocks noChangeArrowheads="1"/>
            </p:cNvSpPr>
            <p:nvPr/>
          </p:nvSpPr>
          <p:spPr bwMode="auto">
            <a:xfrm>
              <a:off x="3168" y="768"/>
              <a:ext cx="576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Text Box 25"/>
            <p:cNvSpPr txBox="1">
              <a:spLocks noChangeArrowheads="1"/>
            </p:cNvSpPr>
            <p:nvPr/>
          </p:nvSpPr>
          <p:spPr bwMode="auto">
            <a:xfrm>
              <a:off x="3223" y="784"/>
              <a:ext cx="45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hardware</a:t>
              </a:r>
            </a:p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trigger</a:t>
              </a:r>
            </a:p>
          </p:txBody>
        </p:sp>
      </p:grpSp>
      <p:grpSp>
        <p:nvGrpSpPr>
          <p:cNvPr id="6155" name="Group 30"/>
          <p:cNvGrpSpPr>
            <a:grpSpLocks/>
          </p:cNvGrpSpPr>
          <p:nvPr/>
        </p:nvGrpSpPr>
        <p:grpSpPr bwMode="auto">
          <a:xfrm>
            <a:off x="5181600" y="1219200"/>
            <a:ext cx="914400" cy="457200"/>
            <a:chOff x="3168" y="768"/>
            <a:chExt cx="576" cy="288"/>
          </a:xfrm>
        </p:grpSpPr>
        <p:sp>
          <p:nvSpPr>
            <p:cNvPr id="6176" name="Rectangle 31"/>
            <p:cNvSpPr>
              <a:spLocks noChangeArrowheads="1"/>
            </p:cNvSpPr>
            <p:nvPr/>
          </p:nvSpPr>
          <p:spPr bwMode="auto">
            <a:xfrm>
              <a:off x="3168" y="768"/>
              <a:ext cx="576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Text Box 32"/>
            <p:cNvSpPr txBox="1">
              <a:spLocks noChangeArrowheads="1"/>
            </p:cNvSpPr>
            <p:nvPr/>
          </p:nvSpPr>
          <p:spPr bwMode="auto">
            <a:xfrm>
              <a:off x="3209" y="784"/>
              <a:ext cx="4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Trigger</a:t>
              </a:r>
            </a:p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superviser</a:t>
              </a:r>
            </a:p>
          </p:txBody>
        </p:sp>
      </p:grpSp>
      <p:sp>
        <p:nvSpPr>
          <p:cNvPr id="6156" name="Text Box 33"/>
          <p:cNvSpPr txBox="1">
            <a:spLocks noChangeArrowheads="1"/>
          </p:cNvSpPr>
          <p:nvPr/>
        </p:nvSpPr>
        <p:spPr bwMode="auto">
          <a:xfrm>
            <a:off x="7696200" y="1219200"/>
            <a:ext cx="4587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157" name="Line 34"/>
          <p:cNvSpPr>
            <a:spLocks noChangeShapeType="1"/>
          </p:cNvSpPr>
          <p:nvPr/>
        </p:nvSpPr>
        <p:spPr bwMode="auto">
          <a:xfrm flipH="1">
            <a:off x="7543800" y="1447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5"/>
          <p:cNvSpPr>
            <a:spLocks noChangeShapeType="1"/>
          </p:cNvSpPr>
          <p:nvPr/>
        </p:nvSpPr>
        <p:spPr bwMode="auto">
          <a:xfrm>
            <a:off x="6096000" y="1447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36"/>
          <p:cNvSpPr>
            <a:spLocks noChangeShapeType="1"/>
          </p:cNvSpPr>
          <p:nvPr/>
        </p:nvSpPr>
        <p:spPr bwMode="auto">
          <a:xfrm>
            <a:off x="5638800" y="1676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37"/>
          <p:cNvSpPr txBox="1">
            <a:spLocks noChangeArrowheads="1"/>
          </p:cNvSpPr>
          <p:nvPr/>
        </p:nvSpPr>
        <p:spPr bwMode="auto">
          <a:xfrm>
            <a:off x="8686800" y="1566863"/>
            <a:ext cx="741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  <a:latin typeface="Century Gothic" pitchFamily="34" charset="0"/>
              </a:rPr>
              <a:t>HLT++</a:t>
            </a:r>
          </a:p>
        </p:txBody>
      </p:sp>
      <p:sp>
        <p:nvSpPr>
          <p:cNvPr id="6161" name="Rectangle 40"/>
          <p:cNvSpPr>
            <a:spLocks noChangeArrowheads="1"/>
          </p:cNvSpPr>
          <p:nvPr/>
        </p:nvSpPr>
        <p:spPr bwMode="auto">
          <a:xfrm>
            <a:off x="304800" y="3581400"/>
            <a:ext cx="9296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62" name="Picture 42" descr="MMj039577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4191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43" descr="MMj039577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029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64" name="Group 44"/>
          <p:cNvGrpSpPr>
            <a:grpSpLocks/>
          </p:cNvGrpSpPr>
          <p:nvPr/>
        </p:nvGrpSpPr>
        <p:grpSpPr bwMode="auto">
          <a:xfrm>
            <a:off x="6629400" y="3733800"/>
            <a:ext cx="914400" cy="457200"/>
            <a:chOff x="3168" y="768"/>
            <a:chExt cx="576" cy="288"/>
          </a:xfrm>
        </p:grpSpPr>
        <p:sp>
          <p:nvSpPr>
            <p:cNvPr id="6174" name="Rectangle 45"/>
            <p:cNvSpPr>
              <a:spLocks noChangeArrowheads="1"/>
            </p:cNvSpPr>
            <p:nvPr/>
          </p:nvSpPr>
          <p:spPr bwMode="auto">
            <a:xfrm>
              <a:off x="3168" y="768"/>
              <a:ext cx="576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46"/>
            <p:cNvSpPr txBox="1">
              <a:spLocks noChangeArrowheads="1"/>
            </p:cNvSpPr>
            <p:nvPr/>
          </p:nvSpPr>
          <p:spPr bwMode="auto">
            <a:xfrm>
              <a:off x="3223" y="784"/>
              <a:ext cx="45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hardware</a:t>
              </a:r>
            </a:p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trigger</a:t>
              </a:r>
            </a:p>
          </p:txBody>
        </p:sp>
      </p:grpSp>
      <p:grpSp>
        <p:nvGrpSpPr>
          <p:cNvPr id="6165" name="Group 47"/>
          <p:cNvGrpSpPr>
            <a:grpSpLocks/>
          </p:cNvGrpSpPr>
          <p:nvPr/>
        </p:nvGrpSpPr>
        <p:grpSpPr bwMode="auto">
          <a:xfrm>
            <a:off x="5181600" y="3733800"/>
            <a:ext cx="914400" cy="457200"/>
            <a:chOff x="3168" y="768"/>
            <a:chExt cx="576" cy="288"/>
          </a:xfrm>
        </p:grpSpPr>
        <p:sp>
          <p:nvSpPr>
            <p:cNvPr id="6172" name="Rectangle 48"/>
            <p:cNvSpPr>
              <a:spLocks noChangeArrowheads="1"/>
            </p:cNvSpPr>
            <p:nvPr/>
          </p:nvSpPr>
          <p:spPr bwMode="auto">
            <a:xfrm>
              <a:off x="3168" y="768"/>
              <a:ext cx="576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Text Box 49"/>
            <p:cNvSpPr txBox="1">
              <a:spLocks noChangeArrowheads="1"/>
            </p:cNvSpPr>
            <p:nvPr/>
          </p:nvSpPr>
          <p:spPr bwMode="auto">
            <a:xfrm>
              <a:off x="3209" y="784"/>
              <a:ext cx="4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Trigger</a:t>
              </a:r>
            </a:p>
            <a:p>
              <a:r>
                <a:rPr lang="en-US" sz="1000">
                  <a:solidFill>
                    <a:schemeClr val="tx1"/>
                  </a:solidFill>
                  <a:latin typeface="Arial Unicode MS" pitchFamily="34" charset="-128"/>
                </a:rPr>
                <a:t>superviser</a:t>
              </a:r>
            </a:p>
          </p:txBody>
        </p:sp>
      </p:grpSp>
      <p:sp>
        <p:nvSpPr>
          <p:cNvPr id="6166" name="Text Box 50"/>
          <p:cNvSpPr txBox="1">
            <a:spLocks noChangeArrowheads="1"/>
          </p:cNvSpPr>
          <p:nvPr/>
        </p:nvSpPr>
        <p:spPr bwMode="auto">
          <a:xfrm>
            <a:off x="7696200" y="3733800"/>
            <a:ext cx="4587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167" name="Line 51"/>
          <p:cNvSpPr>
            <a:spLocks noChangeShapeType="1"/>
          </p:cNvSpPr>
          <p:nvPr/>
        </p:nvSpPr>
        <p:spPr bwMode="auto">
          <a:xfrm flipH="1">
            <a:off x="7543800" y="3962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52"/>
          <p:cNvSpPr>
            <a:spLocks noChangeShapeType="1"/>
          </p:cNvSpPr>
          <p:nvPr/>
        </p:nvSpPr>
        <p:spPr bwMode="auto">
          <a:xfrm>
            <a:off x="6096000" y="3962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53"/>
          <p:cNvSpPr>
            <a:spLocks noChangeShapeType="1"/>
          </p:cNvSpPr>
          <p:nvPr/>
        </p:nvSpPr>
        <p:spPr bwMode="auto">
          <a:xfrm>
            <a:off x="5638800" y="4191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Text Box 54"/>
          <p:cNvSpPr txBox="1">
            <a:spLocks noChangeArrowheads="1"/>
          </p:cNvSpPr>
          <p:nvPr/>
        </p:nvSpPr>
        <p:spPr bwMode="auto">
          <a:xfrm>
            <a:off x="8686800" y="4081463"/>
            <a:ext cx="741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  <a:latin typeface="Century Gothic" pitchFamily="34" charset="0"/>
              </a:rPr>
              <a:t>HLT++</a:t>
            </a:r>
          </a:p>
        </p:txBody>
      </p:sp>
      <p:pic>
        <p:nvPicPr>
          <p:cNvPr id="6171" name="Picture 56" descr="lhcb_new_archi_z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343400"/>
            <a:ext cx="81534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52400" y="1447800"/>
            <a:ext cx="9753600" cy="434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Ken Wyllie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February 2009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ACD85-B616-4417-AD30-E7AA6F4FB470}" type="slidenum">
              <a:rPr lang="en-US"/>
              <a:pPr/>
              <a:t>4</a:t>
            </a:fld>
            <a:endParaRPr lang="en-US"/>
          </a:p>
        </p:txBody>
      </p:sp>
      <p:pic>
        <p:nvPicPr>
          <p:cNvPr id="7" name="Picture 6" descr="lhcb_zs_buffering_si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9474709" cy="19968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987" y="4572000"/>
            <a:ext cx="2932213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FE </a:t>
            </a:r>
            <a:r>
              <a:rPr lang="en-US" sz="1200" dirty="0" err="1" smtClean="0">
                <a:solidFill>
                  <a:schemeClr val="tx1"/>
                </a:solidFill>
              </a:rPr>
              <a:t>derandomising</a:t>
            </a:r>
            <a:r>
              <a:rPr lang="en-US" sz="1200" dirty="0" smtClean="0">
                <a:solidFill>
                  <a:schemeClr val="tx1"/>
                </a:solidFill>
              </a:rPr>
              <a:t> buffer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Absorb statistical fluctuations in data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Needs careful monitoring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Needs careful simulation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4572000"/>
            <a:ext cx="2138727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BE input buffer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Length = trigger latency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+ margin for </a:t>
            </a:r>
            <a:r>
              <a:rPr lang="en-US" sz="1200" dirty="0" err="1" smtClean="0">
                <a:solidFill>
                  <a:schemeClr val="tx1"/>
                </a:solidFill>
              </a:rPr>
              <a:t>derandomiser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7473" y="4643735"/>
            <a:ext cx="1596912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BE trigger buffer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Small, re-ordering?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3800" y="4535269"/>
            <a:ext cx="2250937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BE output buffer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Depends on output protocol</a:t>
            </a:r>
          </a:p>
          <a:p>
            <a:pPr algn="l"/>
            <a:r>
              <a:rPr lang="en-US" sz="1200" dirty="0" err="1" smtClean="0">
                <a:solidFill>
                  <a:schemeClr val="tx1"/>
                </a:solidFill>
              </a:rPr>
              <a:t>eg</a:t>
            </a:r>
            <a:r>
              <a:rPr lang="en-US" sz="1200" dirty="0" smtClean="0">
                <a:solidFill>
                  <a:schemeClr val="tx1"/>
                </a:solidFill>
              </a:rPr>
              <a:t> MEP factor?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76600" y="2743200"/>
            <a:ext cx="381000" cy="9144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638800" y="2743200"/>
            <a:ext cx="381000" cy="914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43600" y="2057400"/>
            <a:ext cx="914400" cy="6858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239000" y="2895600"/>
            <a:ext cx="457200" cy="6096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>
            <a:stCxn id="12" idx="3"/>
          </p:cNvCxnSpPr>
          <p:nvPr/>
        </p:nvCxnSpPr>
        <p:spPr bwMode="auto">
          <a:xfrm rot="5400000">
            <a:off x="1827843" y="3067446"/>
            <a:ext cx="1048311" cy="1960796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13" idx="4"/>
          </p:cNvCxnSpPr>
          <p:nvPr/>
        </p:nvCxnSpPr>
        <p:spPr bwMode="auto">
          <a:xfrm rot="5400000">
            <a:off x="4438650" y="3181350"/>
            <a:ext cx="914400" cy="18669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>
            <a:stCxn id="14" idx="4"/>
          </p:cNvCxnSpPr>
          <p:nvPr/>
        </p:nvCxnSpPr>
        <p:spPr bwMode="auto">
          <a:xfrm rot="5400000">
            <a:off x="5372100" y="3619500"/>
            <a:ext cx="1905000" cy="152400"/>
          </a:xfrm>
          <a:prstGeom prst="straightConnector1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>
            <a:stCxn id="15" idx="4"/>
          </p:cNvCxnSpPr>
          <p:nvPr/>
        </p:nvCxnSpPr>
        <p:spPr bwMode="auto">
          <a:xfrm rot="16200000" flipH="1">
            <a:off x="7200900" y="3771900"/>
            <a:ext cx="990600" cy="457200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914400" y="209550"/>
            <a:ext cx="7924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Buffering with ZS</a:t>
            </a:r>
          </a:p>
          <a:p>
            <a:pPr>
              <a:lnSpc>
                <a:spcPct val="90000"/>
              </a:lnSpc>
              <a:defRPr/>
            </a:pPr>
            <a:endParaRPr lang="en-US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Triggering = BX correspondence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133600" y="762000"/>
            <a:ext cx="7391400" cy="5562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</a:endParaRPr>
          </a:p>
        </p:txBody>
      </p:sp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Ken Wyllie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24</a:t>
            </a:r>
            <a:r>
              <a:rPr lang="en-US" baseline="30000"/>
              <a:t>th</a:t>
            </a:r>
            <a:r>
              <a:rPr lang="en-US"/>
              <a:t> February 2009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57800" y="6172200"/>
            <a:ext cx="539750" cy="457200"/>
          </a:xfrm>
          <a:noFill/>
        </p:spPr>
        <p:txBody>
          <a:bodyPr/>
          <a:lstStyle/>
          <a:p>
            <a:fld id="{E60CA742-590C-4734-AD50-445CA8C27CF2}" type="slidenum">
              <a:rPr lang="en-US"/>
              <a:pPr/>
              <a:t>5</a:t>
            </a:fld>
            <a:endParaRPr lang="en-US"/>
          </a:p>
        </p:txBody>
      </p:sp>
      <p:pic>
        <p:nvPicPr>
          <p:cNvPr id="5" name="Picture 4" descr="data_form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914400"/>
            <a:ext cx="7066788" cy="527761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8200" y="0"/>
            <a:ext cx="7924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Data Structure from front-end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545" y="1676400"/>
            <a:ext cx="21002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maximum</a:t>
            </a:r>
          </a:p>
          <a:p>
            <a:pPr algn="l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 between </a:t>
            </a:r>
            <a:r>
              <a:rPr lang="en-US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</a:t>
            </a: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</a:t>
            </a:r>
          </a:p>
          <a:p>
            <a:pPr algn="l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time.</a:t>
            </a:r>
          </a:p>
          <a:p>
            <a:pPr algn="l"/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exceeded, </a:t>
            </a:r>
          </a:p>
          <a:p>
            <a:pPr algn="l">
              <a:buFont typeface="Symbol"/>
              <a:buChar char="Þ"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truncating</a:t>
            </a:r>
            <a:endParaRPr lang="en-US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85800" y="990600"/>
            <a:ext cx="8382000" cy="571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Ken Wyllie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</a:t>
            </a:r>
            <a:r>
              <a:rPr lang="en-US" baseline="30000" smtClean="0"/>
              <a:t>th</a:t>
            </a:r>
            <a:r>
              <a:rPr lang="en-US" smtClean="0"/>
              <a:t> February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C67BC-31C9-43FD-8A6B-5916869F41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3000" y="152400"/>
            <a:ext cx="7924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Modularity – something to think about . . . .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	Example: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7" name="Picture 6" descr="example_modula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789011" cy="5544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Ken Wyllie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24th February 2009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6F42CE-478A-4329-BE20-43938FBD48EC}" type="slidenum">
              <a:rPr lang="en-US"/>
              <a:pPr/>
              <a:t>7</a:t>
            </a:fld>
            <a:endParaRPr lang="en-US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762000" y="0"/>
            <a:ext cx="7924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Thoughts &amp; Discussion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9222" name="Text Box 105"/>
          <p:cNvSpPr txBox="1">
            <a:spLocks noChangeArrowheads="1"/>
          </p:cNvSpPr>
          <p:nvPr/>
        </p:nvSpPr>
        <p:spPr bwMode="auto">
          <a:xfrm>
            <a:off x="1295400" y="1044575"/>
            <a:ext cx="8382000" cy="5127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Clear cost saving in links by zero-suppressing in the front-ends</a:t>
            </a: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-----------------------------------------------------------------------------------</a:t>
            </a:r>
          </a:p>
          <a:p>
            <a:pPr algn="l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Need to implement front-end buffers after ZS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- carefully monitor event size and time lag</a:t>
            </a:r>
          </a:p>
          <a:p>
            <a:pPr algn="l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Event-sizes &amp; statistical fluctuations have to be well understood</a:t>
            </a:r>
          </a:p>
          <a:p>
            <a:pPr algn="l"/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Additional bandwidth overhead with ZS on front-end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- transmit BX (12 bits?)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- transmit buffer status</a:t>
            </a:r>
          </a:p>
          <a:p>
            <a:pPr algn="l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Programmable devices would be very useful ! ! !</a:t>
            </a:r>
          </a:p>
          <a:p>
            <a:pPr algn="l"/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-----------------------------------------------------------------------------------</a:t>
            </a:r>
          </a:p>
          <a:p>
            <a:pPr algn="l"/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Interaction trigger/throttle decisions based on BX-ID tags</a:t>
            </a:r>
          </a:p>
          <a:p>
            <a:pPr algn="l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TELL40: buffer management + DAQ formatting</a:t>
            </a:r>
          </a:p>
          <a:p>
            <a:pPr algn="l"/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-----------------------------------------------------------------------------------</a:t>
            </a:r>
          </a:p>
          <a:p>
            <a:pPr algn="l"/>
            <a:endParaRPr lang="en-US" sz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Existing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Muon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system is non-ZS: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plan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was to use this system</a:t>
            </a:r>
          </a:p>
        </p:txBody>
      </p:sp>
      <p:sp>
        <p:nvSpPr>
          <p:cNvPr id="9223" name="Line 106"/>
          <p:cNvSpPr>
            <a:spLocks noChangeShapeType="1"/>
          </p:cNvSpPr>
          <p:nvPr/>
        </p:nvSpPr>
        <p:spPr bwMode="auto">
          <a:xfrm>
            <a:off x="990600" y="1600200"/>
            <a:ext cx="0" cy="2667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lg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107"/>
          <p:cNvSpPr>
            <a:spLocks noChangeShapeType="1"/>
          </p:cNvSpPr>
          <p:nvPr/>
        </p:nvSpPr>
        <p:spPr bwMode="auto">
          <a:xfrm>
            <a:off x="990600" y="4495800"/>
            <a:ext cx="0" cy="1143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108"/>
          <p:cNvSpPr txBox="1">
            <a:spLocks noChangeArrowheads="1"/>
          </p:cNvSpPr>
          <p:nvPr/>
        </p:nvSpPr>
        <p:spPr bwMode="auto">
          <a:xfrm rot="-5400000">
            <a:off x="145257" y="2978943"/>
            <a:ext cx="1295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Front-end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Text Box 109"/>
          <p:cNvSpPr txBox="1">
            <a:spLocks noChangeArrowheads="1"/>
          </p:cNvSpPr>
          <p:nvPr/>
        </p:nvSpPr>
        <p:spPr bwMode="auto">
          <a:xfrm rot="-5400000">
            <a:off x="145257" y="4883943"/>
            <a:ext cx="1295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Back-end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 Presentation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per Presentation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per Presentation 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Presentation 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Z:\P32\MSO97PRO\Template\CERN\Paper Presentation 2.pot</Template>
  <TotalTime>45987</TotalTime>
  <Words>232</Words>
  <Application>Microsoft PowerPoint</Application>
  <PresentationFormat>A4 Paper (210x297 mm)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 Presentation 2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NICE</dc:creator>
  <cp:lastModifiedBy>kwyllie</cp:lastModifiedBy>
  <cp:revision>731</cp:revision>
  <cp:lastPrinted>2001-06-18T10:54:52Z</cp:lastPrinted>
  <dcterms:created xsi:type="dcterms:W3CDTF">2000-09-19T15:30:06Z</dcterms:created>
  <dcterms:modified xsi:type="dcterms:W3CDTF">2009-02-25T09:01:45Z</dcterms:modified>
</cp:coreProperties>
</file>